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09" r:id="rId2"/>
    <p:sldId id="291" r:id="rId3"/>
    <p:sldId id="292" r:id="rId4"/>
    <p:sldId id="293" r:id="rId5"/>
    <p:sldId id="294" r:id="rId6"/>
    <p:sldId id="295" r:id="rId7"/>
    <p:sldId id="296" r:id="rId8"/>
    <p:sldId id="280" r:id="rId9"/>
    <p:sldId id="281" r:id="rId10"/>
    <p:sldId id="283" r:id="rId11"/>
    <p:sldId id="284" r:id="rId12"/>
    <p:sldId id="297" r:id="rId13"/>
    <p:sldId id="298" r:id="rId14"/>
    <p:sldId id="299" r:id="rId15"/>
    <p:sldId id="300" r:id="rId16"/>
    <p:sldId id="301" r:id="rId17"/>
    <p:sldId id="302" r:id="rId18"/>
    <p:sldId id="312" r:id="rId19"/>
    <p:sldId id="313" r:id="rId20"/>
    <p:sldId id="314" r:id="rId21"/>
    <p:sldId id="315" r:id="rId22"/>
    <p:sldId id="316" r:id="rId23"/>
    <p:sldId id="317" r:id="rId24"/>
    <p:sldId id="321" r:id="rId25"/>
    <p:sldId id="319" r:id="rId26"/>
    <p:sldId id="320" r:id="rId27"/>
    <p:sldId id="322" r:id="rId28"/>
    <p:sldId id="324" r:id="rId29"/>
    <p:sldId id="325" r:id="rId30"/>
    <p:sldId id="326" r:id="rId31"/>
    <p:sldId id="305" r:id="rId32"/>
    <p:sldId id="306" r:id="rId33"/>
    <p:sldId id="307" r:id="rId34"/>
    <p:sldId id="308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mashova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B70"/>
    <a:srgbClr val="EC6562"/>
    <a:srgbClr val="FF7C80"/>
    <a:srgbClr val="FF9999"/>
    <a:srgbClr val="CCCECE"/>
    <a:srgbClr val="D9DADA"/>
    <a:srgbClr val="CDAB55"/>
    <a:srgbClr val="F2E0A1"/>
    <a:srgbClr val="1E345E"/>
    <a:srgbClr val="1F2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>
        <p:scale>
          <a:sx n="110" d="100"/>
          <a:sy n="110" d="100"/>
        </p:scale>
        <p:origin x="-540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66051068248066"/>
          <c:y val="0.18265169610783988"/>
          <c:w val="0.33211467346979429"/>
          <c:h val="0.6830437821723511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3"/>
          <c:dPt>
            <c:idx val="0"/>
            <c:bubble3D val="0"/>
            <c:explosion val="17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16B-4974-8CC1-78CCA4347553}"/>
              </c:ext>
            </c:extLst>
          </c:dPt>
          <c:dPt>
            <c:idx val="1"/>
            <c:bubble3D val="0"/>
            <c:spPr>
              <a:solidFill>
                <a:srgbClr val="EC6562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6B-4974-8CC1-78CCA4347553}"/>
              </c:ext>
            </c:extLst>
          </c:dPt>
          <c:dPt>
            <c:idx val="2"/>
            <c:bubble3D val="0"/>
            <c:spPr>
              <a:solidFill>
                <a:srgbClr val="09B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16B-4974-8CC1-78CCA4347553}"/>
              </c:ext>
            </c:extLst>
          </c:dPt>
          <c:dLbls>
            <c:dLbl>
              <c:idx val="0"/>
              <c:layout>
                <c:manualLayout>
                  <c:x val="6.6941181133309329E-3"/>
                  <c:y val="2.9507489472691044E-2"/>
                </c:manualLayout>
              </c:layout>
              <c:tx>
                <c:rich>
                  <a:bodyPr/>
                  <a:lstStyle/>
                  <a:p>
                    <a:pPr>
                      <a:defRPr sz="2400" b="1" baseline="0">
                        <a:solidFill>
                          <a:schemeClr val="bg1"/>
                        </a:solidFill>
                        <a:latin typeface="Arial Narrow" pitchFamily="34" charset="0"/>
                        <a:cs typeface="Russia" pitchFamily="34" charset="0"/>
                      </a:defRPr>
                    </a:pPr>
                    <a:r>
                      <a:rPr lang="ru-RU" sz="2400" baseline="0" dirty="0">
                        <a:solidFill>
                          <a:srgbClr val="002060"/>
                        </a:solidFill>
                        <a:latin typeface="Arial Narrow" pitchFamily="34" charset="0"/>
                        <a:cs typeface="Russia" pitchFamily="34" charset="0"/>
                      </a:rPr>
                      <a:t>Бюджет Городского</a:t>
                    </a:r>
                  </a:p>
                  <a:p>
                    <a:pPr>
                      <a:defRPr sz="2400" b="1" baseline="0">
                        <a:solidFill>
                          <a:schemeClr val="bg1"/>
                        </a:solidFill>
                        <a:latin typeface="Arial Narrow" pitchFamily="34" charset="0"/>
                        <a:cs typeface="Russia" pitchFamily="34" charset="0"/>
                      </a:defRPr>
                    </a:pPr>
                    <a:r>
                      <a:rPr lang="ru-RU" sz="2400" baseline="0" dirty="0">
                        <a:solidFill>
                          <a:srgbClr val="002060"/>
                        </a:solidFill>
                        <a:latin typeface="Arial Narrow" pitchFamily="34" charset="0"/>
                        <a:cs typeface="Russia" pitchFamily="34" charset="0"/>
                      </a:rPr>
                      <a:t>округа Подольск</a:t>
                    </a:r>
                  </a:p>
                  <a:p>
                    <a:pPr>
                      <a:defRPr sz="2400" b="1" baseline="0">
                        <a:solidFill>
                          <a:schemeClr val="bg1"/>
                        </a:solidFill>
                        <a:latin typeface="Arial Narrow" pitchFamily="34" charset="0"/>
                        <a:cs typeface="Russia" pitchFamily="34" charset="0"/>
                      </a:defRPr>
                    </a:pPr>
                    <a:r>
                      <a:rPr lang="ru-RU" sz="2800" baseline="0" dirty="0" smtClean="0">
                        <a:solidFill>
                          <a:srgbClr val="00B050"/>
                        </a:solidFill>
                        <a:latin typeface="Arial Narrow" pitchFamily="34" charset="0"/>
                        <a:cs typeface="Russia" pitchFamily="34" charset="0"/>
                      </a:rPr>
                      <a:t>9%</a:t>
                    </a:r>
                    <a:endParaRPr lang="ru-RU" sz="7200" dirty="0">
                      <a:solidFill>
                        <a:srgbClr val="00B050"/>
                      </a:solidFill>
                      <a:latin typeface="Russia" pitchFamily="34" charset="0"/>
                      <a:cs typeface="Russia" pitchFamily="34" charset="0"/>
                    </a:endParaRPr>
                  </a:p>
                </c:rich>
              </c:tx>
              <c:numFmt formatCode="#,##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0782027696951881E-2"/>
                  <c:y val="-3.075959776317725E-2"/>
                </c:manualLayout>
              </c:layout>
              <c:tx>
                <c:rich>
                  <a:bodyPr/>
                  <a:lstStyle/>
                  <a:p>
                    <a:pPr>
                      <a:defRPr lang="ru-RU" sz="2400" b="1" baseline="0">
                        <a:solidFill>
                          <a:schemeClr val="bg1"/>
                        </a:solidFill>
                        <a:latin typeface="Arial Narrow" pitchFamily="34" charset="0"/>
                        <a:cs typeface="Russia" pitchFamily="34" charset="0"/>
                      </a:defRPr>
                    </a:pPr>
                    <a:r>
                      <a:rPr lang="ru-RU" sz="2400" baseline="0" dirty="0">
                        <a:solidFill>
                          <a:srgbClr val="002060"/>
                        </a:solidFill>
                        <a:latin typeface="Arial Narrow" pitchFamily="34" charset="0"/>
                        <a:cs typeface="Russia" pitchFamily="34" charset="0"/>
                      </a:rPr>
                      <a:t>Областной</a:t>
                    </a:r>
                  </a:p>
                  <a:p>
                    <a:pPr>
                      <a:defRPr lang="ru-RU" sz="2400" b="1" baseline="0">
                        <a:solidFill>
                          <a:schemeClr val="bg1"/>
                        </a:solidFill>
                        <a:latin typeface="Arial Narrow" pitchFamily="34" charset="0"/>
                        <a:cs typeface="Russia" pitchFamily="34" charset="0"/>
                      </a:defRPr>
                    </a:pPr>
                    <a:r>
                      <a:rPr lang="ru-RU" sz="2400" baseline="0" dirty="0">
                        <a:solidFill>
                          <a:srgbClr val="002060"/>
                        </a:solidFill>
                        <a:latin typeface="Arial Narrow" pitchFamily="34" charset="0"/>
                        <a:cs typeface="Russia" pitchFamily="34" charset="0"/>
                      </a:rPr>
                      <a:t>бюджет</a:t>
                    </a:r>
                  </a:p>
                  <a:p>
                    <a:pPr>
                      <a:defRPr lang="ru-RU" sz="2400" b="1" baseline="0">
                        <a:solidFill>
                          <a:schemeClr val="bg1"/>
                        </a:solidFill>
                        <a:latin typeface="Arial Narrow" pitchFamily="34" charset="0"/>
                        <a:cs typeface="Russia" pitchFamily="34" charset="0"/>
                      </a:defRPr>
                    </a:pPr>
                    <a:r>
                      <a:rPr lang="ru-RU" sz="2800" baseline="0" dirty="0" smtClean="0">
                        <a:solidFill>
                          <a:srgbClr val="FF0000"/>
                        </a:solidFill>
                        <a:latin typeface="Arial Narrow" pitchFamily="34" charset="0"/>
                        <a:cs typeface="Russia" pitchFamily="34" charset="0"/>
                      </a:rPr>
                      <a:t>52%</a:t>
                    </a:r>
                    <a:endParaRPr lang="ru-RU" sz="7200" dirty="0">
                      <a:solidFill>
                        <a:srgbClr val="FF0000"/>
                      </a:solidFill>
                      <a:latin typeface="Russia" pitchFamily="34" charset="0"/>
                      <a:cs typeface="Russia" pitchFamily="34" charset="0"/>
                    </a:endParaRPr>
                  </a:p>
                </c:rich>
              </c:tx>
              <c:numFmt formatCode="#,##0" sourceLinked="0"/>
              <c:spPr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503852670447228E-3"/>
                  <c:y val="4.210887082498261E-2"/>
                </c:manualLayout>
              </c:layout>
              <c:tx>
                <c:rich>
                  <a:bodyPr/>
                  <a:lstStyle/>
                  <a:p>
                    <a:pPr>
                      <a:defRPr sz="2400" b="1" baseline="0">
                        <a:solidFill>
                          <a:schemeClr val="bg1"/>
                        </a:solidFill>
                        <a:latin typeface="Arial Narrow" pitchFamily="34" charset="0"/>
                        <a:cs typeface="Russia" pitchFamily="34" charset="0"/>
                      </a:defRPr>
                    </a:pPr>
                    <a:r>
                      <a:rPr lang="ru-RU" sz="2400" baseline="0" dirty="0">
                        <a:solidFill>
                          <a:srgbClr val="002060"/>
                        </a:solidFill>
                        <a:latin typeface="Arial Narrow" pitchFamily="34" charset="0"/>
                        <a:cs typeface="Russia" pitchFamily="34" charset="0"/>
                      </a:rPr>
                      <a:t>Федеральный</a:t>
                    </a:r>
                  </a:p>
                  <a:p>
                    <a:pPr>
                      <a:defRPr sz="2400" b="1" baseline="0">
                        <a:solidFill>
                          <a:schemeClr val="bg1"/>
                        </a:solidFill>
                        <a:latin typeface="Arial Narrow" pitchFamily="34" charset="0"/>
                        <a:cs typeface="Russia" pitchFamily="34" charset="0"/>
                      </a:defRPr>
                    </a:pPr>
                    <a:r>
                      <a:rPr lang="ru-RU" sz="2400" baseline="0" dirty="0">
                        <a:solidFill>
                          <a:srgbClr val="002060"/>
                        </a:solidFill>
                        <a:latin typeface="Arial Narrow" pitchFamily="34" charset="0"/>
                        <a:cs typeface="Russia" pitchFamily="34" charset="0"/>
                      </a:rPr>
                      <a:t>бюджет</a:t>
                    </a:r>
                  </a:p>
                  <a:p>
                    <a:pPr>
                      <a:defRPr sz="2400" b="1" baseline="0">
                        <a:solidFill>
                          <a:schemeClr val="bg1"/>
                        </a:solidFill>
                        <a:latin typeface="Arial Narrow" pitchFamily="34" charset="0"/>
                        <a:cs typeface="Russia" pitchFamily="34" charset="0"/>
                      </a:defRPr>
                    </a:pPr>
                    <a:r>
                      <a:rPr lang="ru-RU" sz="2800" baseline="0" dirty="0" smtClean="0">
                        <a:solidFill>
                          <a:srgbClr val="09BFFF"/>
                        </a:solidFill>
                        <a:latin typeface="Arial Narrow" pitchFamily="34" charset="0"/>
                        <a:cs typeface="Russia" pitchFamily="34" charset="0"/>
                      </a:rPr>
                      <a:t>39%</a:t>
                    </a:r>
                    <a:endParaRPr lang="ru-RU" sz="7200" dirty="0">
                      <a:solidFill>
                        <a:srgbClr val="09BFFF"/>
                      </a:solidFill>
                      <a:latin typeface="Russia" pitchFamily="34" charset="0"/>
                      <a:cs typeface="Russia" pitchFamily="34" charset="0"/>
                    </a:endParaRPr>
                  </a:p>
                </c:rich>
              </c:tx>
              <c:numFmt formatCode="#,##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 baseline="0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noFill/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Бюджет Городского округа Подольск</c:v>
                </c:pt>
                <c:pt idx="1">
                  <c:v>Областной бюджет</c:v>
                </c:pt>
                <c:pt idx="2">
                  <c:v>Федеральный бюджет</c:v>
                </c:pt>
              </c:strCache>
            </c:strRef>
          </c:cat>
          <c:val>
            <c:numRef>
              <c:f>Лист1!$B$2:$B$4</c:f>
              <c:numCache>
                <c:formatCode>#,##0_ ;\-#,##0\ </c:formatCode>
                <c:ptCount val="3"/>
                <c:pt idx="0">
                  <c:v>9984</c:v>
                </c:pt>
                <c:pt idx="1">
                  <c:v>57386</c:v>
                </c:pt>
                <c:pt idx="2">
                  <c:v>43142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16B-4974-8CC1-78CCA4347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59017324353879"/>
          <c:y val="0.14373398435934709"/>
          <c:w val="0.34914953848766167"/>
          <c:h val="0.76748445632749618"/>
        </c:manualLayout>
      </c:layout>
      <c:doughnutChart>
        <c:varyColors val="1"/>
        <c:ser>
          <c:idx val="0"/>
          <c:order val="0"/>
          <c:spPr>
            <a:ln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/>
            </a:sp3d>
          </c:spPr>
          <c:explosion val="25"/>
          <c:dLbls>
            <c:dLbl>
              <c:idx val="0"/>
              <c:layout>
                <c:manualLayout>
                  <c:x val="0.13695297015149299"/>
                  <c:y val="6.9287840275631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aseline="0">
                    <a:solidFill>
                      <a:srgbClr val="1D3B7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Программные расходы - 97%</c:v>
                </c:pt>
                <c:pt idx="1">
                  <c:v>Непрограммные расходы - 3%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.0">
                  <c:v>23697.200000000001</c:v>
                </c:pt>
                <c:pt idx="1">
                  <c:v>610.1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  <a:scene3d>
          <a:camera prst="orthographicFront"/>
          <a:lightRig rig="threePt" dir="t"/>
        </a:scene3d>
      </c:spPr>
    </c:plotArea>
    <c:legend>
      <c:legendPos val="r"/>
      <c:layout>
        <c:manualLayout>
          <c:xMode val="edge"/>
          <c:yMode val="edge"/>
          <c:x val="0.58985469651035227"/>
          <c:y val="0.28933909785087292"/>
          <c:w val="0.36666817010822128"/>
          <c:h val="0.28274593561818279"/>
        </c:manualLayout>
      </c:layout>
      <c:overlay val="0"/>
      <c:txPr>
        <a:bodyPr/>
        <a:lstStyle/>
        <a:p>
          <a:pPr>
            <a:defRPr baseline="0">
              <a:solidFill>
                <a:srgbClr val="1D3B70"/>
              </a:solidFill>
              <a:latin typeface="Arial Narrow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0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722691977995451E-2"/>
          <c:y val="2.6994563956831308E-2"/>
          <c:w val="0.69641595370655818"/>
          <c:h val="0.866867705682272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rgbClr val="09BF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6.8084177160156953E-3"/>
                  <c:y val="-3.5649593679617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7989485430318746E-3"/>
                  <c:y val="-3.5121911554231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0962818921746096E-3"/>
                  <c:y val="-3.6626219421539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/>
              <a:lstStyle/>
              <a:p>
                <a:pPr algn="ctr" rtl="0">
                  <a:defRPr b="1">
                    <a:solidFill>
                      <a:schemeClr val="dk1"/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 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33884</c:v>
                </c:pt>
                <c:pt idx="1">
                  <c:v>43142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Московской области</c:v>
                </c:pt>
              </c:strCache>
            </c:strRef>
          </c:tx>
          <c:spPr>
            <a:solidFill>
              <a:srgbClr val="FE5E5E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1339952202908402E-2"/>
                  <c:y val="-3.3604739669670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684845722195436E-2"/>
                  <c:y val="-3.6376330927846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010036868430469E-2"/>
                  <c:y val="-3.8064484063174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dk1"/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 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54893</c:v>
                </c:pt>
                <c:pt idx="1">
                  <c:v>57386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3748389417186404E-3"/>
                  <c:y val="-3.1033575919579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295245849374054E-3"/>
                  <c:y val="-3.3414664313712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759435571793473E-2"/>
                  <c:y val="-3.5053122752442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156584803357229E-2"/>
                  <c:y val="7.679173346989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</c:spPr>
            <c:txPr>
              <a:bodyPr/>
              <a:lstStyle/>
              <a:p>
                <a:pPr algn="ctr" rtl="0">
                  <a:defRPr b="1">
                    <a:solidFill>
                      <a:schemeClr val="dk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 </c:v>
                </c:pt>
              </c:strCache>
            </c:strRef>
          </c:cat>
          <c:val>
            <c:numRef>
              <c:f>Лист1!$D$2:$D$3</c:f>
              <c:numCache>
                <c:formatCode>#,##0</c:formatCode>
                <c:ptCount val="2"/>
                <c:pt idx="0">
                  <c:v>7576</c:v>
                </c:pt>
                <c:pt idx="1">
                  <c:v>9984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МБТ из бюджета Московской области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5337178311608543E-2"/>
                  <c:y val="-2.9775441749365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611699352604995E-2"/>
                  <c:y val="-2.6143938852003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4"/>
                </a:solidFill>
                <a:prstDash val="solid"/>
                <a:miter lim="800000"/>
              </a:ln>
              <a:effectLst/>
            </c:spPr>
            <c:txPr>
              <a:bodyPr/>
              <a:lstStyle/>
              <a:p>
                <a:pPr algn="ctr" rtl="0">
                  <a:defRPr b="1">
                    <a:solidFill>
                      <a:schemeClr val="dk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 </c:v>
                </c:pt>
              </c:strCache>
            </c:strRef>
          </c:cat>
          <c:val>
            <c:numRef>
              <c:f>Лист1!$E$2:$E$3</c:f>
              <c:numCache>
                <c:formatCode>#,##0</c:formatCode>
                <c:ptCount val="2"/>
                <c:pt idx="0">
                  <c:v>9421</c:v>
                </c:pt>
                <c:pt idx="1">
                  <c:v>13904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0"/>
        <c:gapDepth val="210"/>
        <c:shape val="box"/>
        <c:axId val="67734144"/>
        <c:axId val="67772800"/>
        <c:axId val="0"/>
      </c:bar3DChart>
      <c:catAx>
        <c:axId val="67734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 rtl="0">
              <a:defRPr b="1">
                <a:solidFill>
                  <a:srgbClr val="002060"/>
                </a:solidFill>
              </a:defRPr>
            </a:pPr>
            <a:endParaRPr lang="ru-RU"/>
          </a:p>
        </c:txPr>
        <c:crossAx val="67772800"/>
        <c:crosses val="autoZero"/>
        <c:auto val="1"/>
        <c:lblAlgn val="ctr"/>
        <c:lblOffset val="100"/>
        <c:noMultiLvlLbl val="0"/>
      </c:catAx>
      <c:valAx>
        <c:axId val="67772800"/>
        <c:scaling>
          <c:orientation val="minMax"/>
          <c:max val="7000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67734144"/>
        <c:crosses val="autoZero"/>
        <c:crossBetween val="between"/>
        <c:majorUnit val="10000"/>
      </c:valAx>
    </c:plotArea>
    <c:legend>
      <c:legendPos val="r"/>
      <c:layout>
        <c:manualLayout>
          <c:xMode val="edge"/>
          <c:yMode val="edge"/>
          <c:x val="0.79808495445574823"/>
          <c:y val="2.0505723990439054E-2"/>
          <c:w val="0.18030337363852506"/>
          <c:h val="0.90977710175093496"/>
        </c:manualLayout>
      </c:layout>
      <c:overlay val="0"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 Narrow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>
          <a:bevelT/>
        </a:sp3d>
      </c:spPr>
    </c:sideWall>
    <c:backWall>
      <c:thickness val="0"/>
      <c:spPr>
        <a:scene3d>
          <a:camera prst="orthographicFront"/>
          <a:lightRig rig="threePt" dir="t"/>
        </a:scene3d>
        <a:sp3d>
          <a:bevelT/>
        </a:sp3d>
      </c:spPr>
    </c:backWall>
    <c:plotArea>
      <c:layout>
        <c:manualLayout>
          <c:layoutTarget val="inner"/>
          <c:xMode val="edge"/>
          <c:yMode val="edge"/>
          <c:x val="9.274989065163719E-2"/>
          <c:y val="2.9235358104156031E-2"/>
          <c:w val="0.74661077713749679"/>
          <c:h val="0.866867705682272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9BF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4.6945689434840232E-3"/>
                  <c:y val="-3.5649587873430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841216296331428E-3"/>
                  <c:y val="-3.512184707514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0962818921746096E-3"/>
                  <c:y val="-3.6626219421539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5"/>
                </a:solidFill>
                <a:prstDash val="solid"/>
                <a:miter lim="800000"/>
              </a:ln>
              <a:effectLst/>
            </c:spPr>
            <c:txPr>
              <a:bodyPr/>
              <a:lstStyle/>
              <a:p>
                <a:pPr algn="ctr" rtl="0">
                  <a:defRPr b="1">
                    <a:solidFill>
                      <a:schemeClr val="dk1"/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2024</c:v>
                </c:pt>
                <c:pt idx="1">
                  <c:v>факт 2024 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25596.6</c:v>
                </c:pt>
                <c:pt idx="1">
                  <c:v>25338.1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E5E5E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1208747342044353E-2"/>
                  <c:y val="-3.3604790778386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462216188300438E-2"/>
                  <c:y val="-3.6376532737662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010036868430469E-2"/>
                  <c:y val="-3.8064484063174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dk1"/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2024</c:v>
                </c:pt>
                <c:pt idx="1">
                  <c:v>факт 2024 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25917.7</c:v>
                </c:pt>
                <c:pt idx="1">
                  <c:v>24307.3</c:v>
                </c:pt>
              </c:numCache>
            </c:numRef>
          </c:val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Муниципальный долг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9977343150971808E-2"/>
                  <c:y val="-2.9775449907411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06887761151557E-2"/>
                  <c:y val="-3.0625904821391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4"/>
                </a:solidFill>
                <a:prstDash val="solid"/>
                <a:miter lim="800000"/>
              </a:ln>
              <a:effectLst/>
            </c:spPr>
            <c:txPr>
              <a:bodyPr/>
              <a:lstStyle/>
              <a:p>
                <a:pPr algn="ctr" rtl="0">
                  <a:defRPr b="1">
                    <a:solidFill>
                      <a:schemeClr val="dk1"/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2024</c:v>
                </c:pt>
                <c:pt idx="1">
                  <c:v>факт 2024 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2595</c:v>
                </c:pt>
                <c:pt idx="1">
                  <c:v>2595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0"/>
        <c:gapDepth val="210"/>
        <c:shape val="box"/>
        <c:axId val="69780992"/>
        <c:axId val="69782528"/>
        <c:axId val="0"/>
      </c:bar3DChart>
      <c:catAx>
        <c:axId val="69780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 rtl="0">
              <a:defRPr sz="2000" b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69782528"/>
        <c:crosses val="autoZero"/>
        <c:auto val="1"/>
        <c:lblAlgn val="ctr"/>
        <c:lblOffset val="100"/>
        <c:noMultiLvlLbl val="0"/>
      </c:catAx>
      <c:valAx>
        <c:axId val="69782528"/>
        <c:scaling>
          <c:orientation val="minMax"/>
          <c:max val="30000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69780992"/>
        <c:crosses val="autoZero"/>
        <c:crossBetween val="between"/>
        <c:majorUnit val="5000"/>
      </c:valAx>
    </c:plotArea>
    <c:legend>
      <c:legendPos val="r"/>
      <c:layout>
        <c:manualLayout>
          <c:xMode val="edge"/>
          <c:yMode val="edge"/>
          <c:x val="0.83573109261411094"/>
          <c:y val="0.18190718925533145"/>
          <c:w val="0.15625164681269282"/>
          <c:h val="0.60502491815253678"/>
        </c:manualLayout>
      </c:layout>
      <c:overlay val="0"/>
      <c:txPr>
        <a:bodyPr/>
        <a:lstStyle/>
        <a:p>
          <a:pPr>
            <a:defRPr sz="160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 Narrow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53560440024571"/>
          <c:y val="0.12599002783472046"/>
          <c:w val="0.4713474214527128"/>
          <c:h val="0.7416364850185627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6"/>
          <c:dPt>
            <c:idx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8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t>5</a:t>
                    </a:r>
                    <a:r>
                      <a:rPr lang="ru-RU" sz="28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t>4,9</a:t>
                    </a:r>
                    <a:r>
                      <a:rPr lang="en-US" sz="28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t>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28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t>45,1</a:t>
                    </a:r>
                    <a:r>
                      <a:rPr lang="en-US" sz="28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t>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28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БЕЗВОЗМЕЗДНЫЕ ПОСТУПЛЕНИЯ</c:v>
                </c:pt>
                <c:pt idx="1">
                  <c:v>НАЛОГОВЫЕ И НЕНАЛОГОВЫЕ ДОХОДЫ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13910.5</c:v>
                </c:pt>
                <c:pt idx="1">
                  <c:v>11427.6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38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7148034844991887"/>
          <c:y val="1.0871352781530778E-3"/>
          <c:w val="0.49095311389631924"/>
          <c:h val="0.9570375995253491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Lbls>
            <c:dLbl>
              <c:idx val="0"/>
              <c:layout>
                <c:manualLayout>
                  <c:x val="7.7977388231944529E-3"/>
                  <c:y val="-1.44239636779618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606144417249316E-3"/>
                  <c:y val="-7.68036314770411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74728541716109E-3"/>
                  <c:y val="-1.80259782248840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5151185590626316E-3"/>
                  <c:y val="-1.44237352380931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926653770379489E-3"/>
                  <c:y val="-5.90088738450954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3749495708918603E-3"/>
                  <c:y val="-6.77893411253981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Прочие налоговые и неналоговые доходы</c:v>
                </c:pt>
                <c:pt idx="1">
                  <c:v>Доходы от продажи материальных и нематериальных активов</c:v>
                </c:pt>
                <c:pt idx="2">
                  <c:v>Доходы от использования имущества</c:v>
                </c:pt>
                <c:pt idx="3">
                  <c:v>Налоги на имущество</c:v>
                </c:pt>
                <c:pt idx="4">
                  <c:v>Налоги на совокупный доход</c:v>
                </c:pt>
                <c:pt idx="5">
                  <c:v>Налог на доходы физических лиц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231</c:v>
                </c:pt>
                <c:pt idx="1">
                  <c:v>264.3</c:v>
                </c:pt>
                <c:pt idx="2">
                  <c:v>809</c:v>
                </c:pt>
                <c:pt idx="3">
                  <c:v>1466.1</c:v>
                </c:pt>
                <c:pt idx="4">
                  <c:v>1630.3</c:v>
                </c:pt>
                <c:pt idx="5">
                  <c:v>4364.3999999999996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09BF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Lbls>
            <c:dLbl>
              <c:idx val="0"/>
              <c:layout>
                <c:manualLayout>
                  <c:x val="8.5962674674651806E-3"/>
                  <c:y val="-8.49980328893619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9720033602171834E-3"/>
                  <c:y val="-7.32628312374996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103681459299149E-2"/>
                  <c:y val="-8.98737869105823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8148231474734747E-3"/>
                  <c:y val="-6.9114346486317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344422594842164E-3"/>
                  <c:y val="-8.97792629648452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7533692985664246E-3"/>
                  <c:y val="-6.25863734202921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Прочие налоговые и неналоговые доходы</c:v>
                </c:pt>
                <c:pt idx="1">
                  <c:v>Доходы от продажи материальных и нематериальных активов</c:v>
                </c:pt>
                <c:pt idx="2">
                  <c:v>Доходы от использования имущества</c:v>
                </c:pt>
                <c:pt idx="3">
                  <c:v>Налоги на имущество</c:v>
                </c:pt>
                <c:pt idx="4">
                  <c:v>Налоги на совокупный доход</c:v>
                </c:pt>
                <c:pt idx="5">
                  <c:v>Налог на доходы физических лиц</c:v>
                </c:pt>
              </c:strCache>
            </c:strRef>
          </c:cat>
          <c:val>
            <c:numRef>
              <c:f>Лист1!$C$2:$C$7</c:f>
              <c:numCache>
                <c:formatCode>#,##0</c:formatCode>
                <c:ptCount val="6"/>
                <c:pt idx="0">
                  <c:v>276</c:v>
                </c:pt>
                <c:pt idx="1">
                  <c:v>407.3</c:v>
                </c:pt>
                <c:pt idx="2">
                  <c:v>928.9</c:v>
                </c:pt>
                <c:pt idx="3">
                  <c:v>1563</c:v>
                </c:pt>
                <c:pt idx="4">
                  <c:v>2414.3000000000002</c:v>
                </c:pt>
                <c:pt idx="5">
                  <c:v>5839.3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2"/>
        <c:gapDepth val="148"/>
        <c:shape val="cylinder"/>
        <c:axId val="70694400"/>
        <c:axId val="70695936"/>
        <c:axId val="0"/>
      </c:bar3DChart>
      <c:catAx>
        <c:axId val="706944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ru-RU"/>
          </a:p>
        </c:txPr>
        <c:crossAx val="70695936"/>
        <c:crosses val="autoZero"/>
        <c:auto val="1"/>
        <c:lblAlgn val="ctr"/>
        <c:lblOffset val="350"/>
        <c:noMultiLvlLbl val="0"/>
      </c:catAx>
      <c:valAx>
        <c:axId val="70695936"/>
        <c:scaling>
          <c:orientation val="minMax"/>
          <c:max val="7000"/>
          <c:min val="0"/>
        </c:scaling>
        <c:delete val="0"/>
        <c:axPos val="b"/>
        <c:majorGridlines>
          <c:spPr>
            <a:ln>
              <a:noFill/>
            </a:ln>
            <a:effectLst>
              <a:outerShdw blurRad="50800" dist="50800" dir="5400000" algn="ctr" rotWithShape="0">
                <a:schemeClr val="tx1"/>
              </a:outerShdw>
            </a:effectLst>
          </c:spPr>
        </c:majorGridlines>
        <c:numFmt formatCode="#,##0" sourceLinked="0"/>
        <c:majorTickMark val="out"/>
        <c:minorTickMark val="none"/>
        <c:tickLblPos val="nextTo"/>
        <c:crossAx val="70694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24626582773533"/>
          <c:y val="0.53880014305628909"/>
          <c:w val="0.13905858882552669"/>
          <c:h val="0.2165442605307476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rial Narrow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834987588740106E-2"/>
          <c:y val="2.8786503538969211E-2"/>
          <c:w val="0.79802921924982473"/>
          <c:h val="0.8579327349066568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Московской области</c:v>
                </c:pt>
              </c:strCache>
            </c:strRef>
          </c:tx>
          <c:spPr>
            <a:solidFill>
              <a:srgbClr val="00B0F0"/>
            </a:solidFill>
            <a:ln w="31750"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 w="31750"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  <a:latin typeface="Arial Narrow" panose="020B0606020202030204" pitchFamily="34" charset="0"/>
                    <a:cs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#,##0</c:formatCode>
                <c:ptCount val="6"/>
                <c:pt idx="0">
                  <c:v>9527</c:v>
                </c:pt>
                <c:pt idx="1">
                  <c:v>11036</c:v>
                </c:pt>
                <c:pt idx="2">
                  <c:v>15067</c:v>
                </c:pt>
                <c:pt idx="3">
                  <c:v>18629</c:v>
                </c:pt>
                <c:pt idx="4">
                  <c:v>24193</c:v>
                </c:pt>
                <c:pt idx="5">
                  <c:v>28316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Городской бюджет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735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506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377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802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364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839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  <a:latin typeface="Arial Narrow" panose="020B0606020202030204" pitchFamily="34" charset="0"/>
                    <a:cs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2735</c:v>
                </c:pt>
                <c:pt idx="1">
                  <c:v>3506</c:v>
                </c:pt>
                <c:pt idx="2">
                  <c:v>3377</c:v>
                </c:pt>
                <c:pt idx="3">
                  <c:v>3802</c:v>
                </c:pt>
                <c:pt idx="4">
                  <c:v>4364</c:v>
                </c:pt>
                <c:pt idx="5">
                  <c:v>5839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shape val="box"/>
        <c:axId val="100673408"/>
        <c:axId val="100674944"/>
        <c:axId val="0"/>
      </c:bar3DChart>
      <c:catAx>
        <c:axId val="100673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  <a:latin typeface="Arial Narrow" panose="020B0606020202030204" pitchFamily="34" charset="0"/>
              </a:defRPr>
            </a:pPr>
            <a:endParaRPr lang="ru-RU"/>
          </a:p>
        </c:txPr>
        <c:crossAx val="100674944"/>
        <c:crosses val="autoZero"/>
        <c:auto val="1"/>
        <c:lblAlgn val="ctr"/>
        <c:lblOffset val="100"/>
        <c:noMultiLvlLbl val="0"/>
      </c:catAx>
      <c:valAx>
        <c:axId val="100674944"/>
        <c:scaling>
          <c:orientation val="minMax"/>
          <c:max val="3500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spPr>
          <a:ln w="12700"/>
        </c:spPr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Arial Narrow" panose="020B0606020202030204" pitchFamily="34" charset="0"/>
              </a:defRPr>
            </a:pPr>
            <a:endParaRPr lang="ru-RU"/>
          </a:p>
        </c:txPr>
        <c:crossAx val="100673408"/>
        <c:crosses val="autoZero"/>
        <c:crossBetween val="between"/>
        <c:majorUnit val="5000"/>
      </c:valAx>
    </c:plotArea>
    <c:legend>
      <c:legendPos val="r"/>
      <c:legendEntry>
        <c:idx val="0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Arial Narrow" panose="020B0606020202030204" pitchFamily="34" charset="0"/>
                <a:cs typeface="Calibri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Arial Narrow" panose="020B0606020202030204" pitchFamily="34" charset="0"/>
                <a:cs typeface="Calibri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87013074312688798"/>
          <c:y val="0.20375192475509185"/>
          <c:w val="0.12612642472218877"/>
          <c:h val="0.55252645037881398"/>
        </c:manualLayout>
      </c:layout>
      <c:overlay val="0"/>
      <c:txPr>
        <a:bodyPr/>
        <a:lstStyle/>
        <a:p>
          <a:pPr>
            <a:defRPr sz="1400" b="1">
              <a:solidFill>
                <a:srgbClr val="002060"/>
              </a:solidFill>
              <a:latin typeface="Arial Narrow" panose="020B0606020202030204" pitchFamily="34" charset="0"/>
              <a:cs typeface="Calibri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79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2968617329730586E-2"/>
          <c:y val="8.3131801692865784E-2"/>
          <c:w val="0.94703138267026943"/>
          <c:h val="0.844428516097339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1.558375501518001E-2"/>
                  <c:y val="-3.4697905086213475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solidFill>
                          <a:srgbClr val="1D3B70"/>
                        </a:solidFill>
                        <a:latin typeface="Arial Narrow" panose="020B0606020202030204" pitchFamily="34" charset="0"/>
                      </a:rPr>
                      <a:t>21,5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418223375755039E-2"/>
                  <c:y val="-3.3105165185727731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solidFill>
                          <a:srgbClr val="1D3B70"/>
                        </a:solidFill>
                        <a:latin typeface="Arial Narrow" panose="020B0606020202030204" pitchFamily="34" charset="0"/>
                      </a:rPr>
                      <a:t>26,5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750564952477461E-2"/>
                  <c:y val="-4.7723163067771211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solidFill>
                          <a:srgbClr val="1D3B70"/>
                        </a:solidFill>
                        <a:latin typeface="Arial Narrow" panose="020B0606020202030204" pitchFamily="34" charset="0"/>
                      </a:rPr>
                      <a:t>32,6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141808772562302E-2"/>
                  <c:y val="-5.0302194268192005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solidFill>
                          <a:srgbClr val="1D3B70"/>
                        </a:solidFill>
                        <a:latin typeface="Arial Narrow" panose="020B0606020202030204" pitchFamily="34" charset="0"/>
                      </a:rPr>
                      <a:t>40,0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352077865300092E-2"/>
                  <c:y val="-5.6798299052577307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solidFill>
                          <a:srgbClr val="1D3B70"/>
                        </a:solidFill>
                        <a:latin typeface="Arial Narrow" panose="020B0606020202030204" pitchFamily="34" charset="0"/>
                      </a:rPr>
                      <a:t>49,8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7146691092274843E-2"/>
                  <c:y val="-5.3611009723135879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solidFill>
                          <a:srgbClr val="1D3B70"/>
                        </a:solidFill>
                        <a:latin typeface="Arial Narrow" panose="020B0606020202030204" pitchFamily="34" charset="0"/>
                      </a:rPr>
                      <a:t>53,6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800">
                    <a:solidFill>
                      <a:srgbClr val="1D3B70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Балашиха</c:v>
                </c:pt>
                <c:pt idx="1">
                  <c:v>Королёв</c:v>
                </c:pt>
                <c:pt idx="2">
                  <c:v>Подольск</c:v>
                </c:pt>
                <c:pt idx="3">
                  <c:v>Мытищи</c:v>
                </c:pt>
                <c:pt idx="4">
                  <c:v>Химки</c:v>
                </c:pt>
                <c:pt idx="5">
                  <c:v>Красногорск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21.5</c:v>
                </c:pt>
                <c:pt idx="1">
                  <c:v>26.5</c:v>
                </c:pt>
                <c:pt idx="2">
                  <c:v>32.6</c:v>
                </c:pt>
                <c:pt idx="3">
                  <c:v>40</c:v>
                </c:pt>
                <c:pt idx="4">
                  <c:v>49.8</c:v>
                </c:pt>
                <c:pt idx="5">
                  <c:v>53.6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176"/>
        <c:shape val="box"/>
        <c:axId val="70574848"/>
        <c:axId val="70576384"/>
        <c:axId val="0"/>
      </c:bar3DChart>
      <c:catAx>
        <c:axId val="70574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1D3B7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70576384"/>
        <c:crosses val="autoZero"/>
        <c:auto val="1"/>
        <c:lblAlgn val="ctr"/>
        <c:lblOffset val="100"/>
        <c:noMultiLvlLbl val="1"/>
      </c:catAx>
      <c:valAx>
        <c:axId val="70576384"/>
        <c:scaling>
          <c:orientation val="minMax"/>
          <c:max val="6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1D3B70"/>
                </a:solidFill>
                <a:latin typeface="Arial Narrow" panose="020B0606020202030204" pitchFamily="34" charset="0"/>
              </a:defRPr>
            </a:pPr>
            <a:endParaRPr lang="ru-RU"/>
          </a:p>
        </c:txPr>
        <c:crossAx val="70574848"/>
        <c:crosses val="autoZero"/>
        <c:crossBetween val="between"/>
        <c:majorUnit val="10"/>
      </c:valAx>
      <c:spPr>
        <a:noFill/>
        <a:ln w="18667">
          <a:noFill/>
        </a:ln>
      </c:spPr>
    </c:plotArea>
    <c:plotVisOnly val="1"/>
    <c:dispBlanksAs val="gap"/>
    <c:showDLblsOverMax val="0"/>
  </c:chart>
  <c:txPr>
    <a:bodyPr/>
    <a:lstStyle/>
    <a:p>
      <a:pPr>
        <a:defRPr sz="1087" b="1">
          <a:latin typeface="Century Gothic" pitchFamily="34" charset="0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487709536461013E-2"/>
          <c:y val="0.19427761077165359"/>
          <c:w val="0.54686419891712834"/>
          <c:h val="0.73655720893604315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5.3702818216884655E-2"/>
                  <c:y val="-0.2313433130649625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Лист1!$A$3:$A$10</c:f>
              <c:strCache>
                <c:ptCount val="8"/>
                <c:pt idx="0">
                  <c:v>Образование - 12 275,1</c:v>
                </c:pt>
                <c:pt idx="1">
                  <c:v>Прочие расходы - 384,8</c:v>
                </c:pt>
                <c:pt idx="2">
                  <c:v>ЖКХ - 5 453,8</c:v>
                </c:pt>
                <c:pt idx="3">
                  <c:v>Общегосударственные вопросы - 2 245,8</c:v>
                </c:pt>
                <c:pt idx="4">
                  <c:v>Культура, кинематография - 1 292,1</c:v>
                </c:pt>
                <c:pt idx="5">
                  <c:v>Национальная экономика - 1 165,5</c:v>
                </c:pt>
                <c:pt idx="6">
                  <c:v>Физическая культура и спорт - 859,5</c:v>
                </c:pt>
                <c:pt idx="7">
                  <c:v>Социальная политика - 630,7</c:v>
                </c:pt>
              </c:strCache>
            </c:strRef>
          </c:cat>
          <c:val>
            <c:numRef>
              <c:f>Лист1!$B$3:$B$10</c:f>
              <c:numCache>
                <c:formatCode>General</c:formatCode>
                <c:ptCount val="8"/>
                <c:pt idx="0">
                  <c:v>12275.1</c:v>
                </c:pt>
                <c:pt idx="1">
                  <c:v>384.8</c:v>
                </c:pt>
                <c:pt idx="2">
                  <c:v>5453.84</c:v>
                </c:pt>
                <c:pt idx="3">
                  <c:v>2245.75</c:v>
                </c:pt>
                <c:pt idx="4">
                  <c:v>1292.0999999999999</c:v>
                </c:pt>
                <c:pt idx="5">
                  <c:v>1165.5</c:v>
                </c:pt>
                <c:pt idx="6">
                  <c:v>859.5</c:v>
                </c:pt>
                <c:pt idx="7">
                  <c:v>630.70000000000005</c:v>
                </c:pt>
              </c:numCache>
            </c:numRef>
          </c:val>
        </c:ser>
        <c:ser>
          <c:idx val="1"/>
          <c:order val="1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Лист1!$A$3:$A$10</c:f>
              <c:strCache>
                <c:ptCount val="8"/>
                <c:pt idx="0">
                  <c:v>Образование - 12 275,1</c:v>
                </c:pt>
                <c:pt idx="1">
                  <c:v>Прочие расходы - 384,8</c:v>
                </c:pt>
                <c:pt idx="2">
                  <c:v>ЖКХ - 5 453,8</c:v>
                </c:pt>
                <c:pt idx="3">
                  <c:v>Общегосударственные вопросы - 2 245,8</c:v>
                </c:pt>
                <c:pt idx="4">
                  <c:v>Культура, кинематография - 1 292,1</c:v>
                </c:pt>
                <c:pt idx="5">
                  <c:v>Национальная экономика - 1 165,5</c:v>
                </c:pt>
                <c:pt idx="6">
                  <c:v>Физическая культура и спорт - 859,5</c:v>
                </c:pt>
                <c:pt idx="7">
                  <c:v>Социальная политика - 630,7</c:v>
                </c:pt>
              </c:strCache>
            </c:strRef>
          </c:cat>
          <c:val>
            <c:numRef>
              <c:f>Лист1!$C$3:$C$10</c:f>
              <c:numCache>
                <c:formatCode>0.0</c:formatCode>
                <c:ptCount val="8"/>
                <c:pt idx="0">
                  <c:v>50.499664915340226</c:v>
                </c:pt>
                <c:pt idx="1">
                  <c:v>1.5830641753975867</c:v>
                </c:pt>
                <c:pt idx="2">
                  <c:v>22.437054891762926</c:v>
                </c:pt>
                <c:pt idx="3">
                  <c:v>9.2389978479707136</c:v>
                </c:pt>
                <c:pt idx="4">
                  <c:v>5.3156892438441306</c:v>
                </c:pt>
                <c:pt idx="5">
                  <c:v>4.7948578389446137</c:v>
                </c:pt>
                <c:pt idx="6">
                  <c:v>3.5359762441637881</c:v>
                </c:pt>
                <c:pt idx="7">
                  <c:v>2.5946948425760343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123047134262098"/>
          <c:y val="0.12822558600712972"/>
          <c:w val="0.3922479586501651"/>
          <c:h val="0.8280440605195327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 b="1" i="0" baseline="0">
          <a:solidFill>
            <a:srgbClr val="1D3B70"/>
          </a:solidFill>
          <a:latin typeface="Arial Narrow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16134362543849"/>
          <c:y val="0.14567074277089567"/>
          <c:w val="0.715196650848681"/>
          <c:h val="0.68908889959824504"/>
        </c:manualLayout>
      </c:layout>
      <c:ofPieChart>
        <c:ofPieType val="pie"/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smtClean="0"/>
                      <a:t>Культура, </a:t>
                    </a:r>
                    <a:r>
                      <a:rPr lang="ru-RU" dirty="0"/>
                      <a:t>кинематография 
5%</a:t>
                    </a:r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ru-RU" sz="2000" b="1" i="0" baseline="0" dirty="0" smtClean="0">
                        <a:solidFill>
                          <a:srgbClr val="1D3B70"/>
                        </a:solidFill>
                      </a:rPr>
                      <a:t>Социально-культурная сфера</a:t>
                    </a:r>
                    <a:r>
                      <a:rPr lang="ru-RU" sz="2000" b="1" i="0" baseline="0" dirty="0">
                        <a:solidFill>
                          <a:srgbClr val="1D3B70"/>
                        </a:solidFill>
                      </a:rPr>
                      <a:t>
62%</a:t>
                    </a:r>
                    <a:endParaRPr lang="ru-RU" dirty="0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2000" b="1" i="0" baseline="0">
                    <a:solidFill>
                      <a:srgbClr val="1D3B70"/>
                    </a:solidFill>
                  </a:defRPr>
                </a:pPr>
                <a:endParaRPr lang="ru-RU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1">
                  <c:v>Общегосударственные вопросы </c:v>
                </c:pt>
                <c:pt idx="2">
                  <c:v>Прочие расходы </c:v>
                </c:pt>
                <c:pt idx="3">
                  <c:v>ЖКХ </c:v>
                </c:pt>
                <c:pt idx="4">
                  <c:v>Национальная экономика </c:v>
                </c:pt>
                <c:pt idx="6">
                  <c:v>Образование</c:v>
                </c:pt>
                <c:pt idx="7">
                  <c:v>Физическая культура и спорт </c:v>
                </c:pt>
                <c:pt idx="8">
                  <c:v>Социальная политика </c:v>
                </c:pt>
                <c:pt idx="9">
                  <c:v>Культура, кинематография 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1">
                  <c:v>9.2389978479707136</c:v>
                </c:pt>
                <c:pt idx="2">
                  <c:v>1.5830641753975867</c:v>
                </c:pt>
                <c:pt idx="3">
                  <c:v>22.437054891762926</c:v>
                </c:pt>
                <c:pt idx="4">
                  <c:v>4.7948578389446137</c:v>
                </c:pt>
                <c:pt idx="6">
                  <c:v>50.499664915340226</c:v>
                </c:pt>
                <c:pt idx="7">
                  <c:v>3.5359762441637881</c:v>
                </c:pt>
                <c:pt idx="8">
                  <c:v>2.5946948425760343</c:v>
                </c:pt>
                <c:pt idx="9">
                  <c:v>5.3156892438441306</c:v>
                </c:pt>
              </c:numCache>
            </c:numRef>
          </c:val>
        </c:ser>
        <c:dLbls>
          <c:dLblPos val="bestFit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gapWidth val="100"/>
        <c:secondPieSize val="100"/>
        <c:serLines/>
      </c:of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0.68686</cdr:x>
      <cdr:y>0.34708</cdr:y>
    </cdr:from>
    <cdr:to>
      <cdr:x>0.90603</cdr:x>
      <cdr:y>0.62418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318612" y="1901855"/>
          <a:ext cx="2654332" cy="1518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21896" tIns="60948" rIns="121896" bIns="60948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defTabSz="609478"/>
          <a:r>
            <a:rPr lang="en-US" sz="6400" b="1" dirty="0">
              <a:solidFill>
                <a:srgbClr val="FF0000"/>
              </a:solidFill>
              <a:latin typeface="Arial Narrow" pitchFamily="34" charset="0"/>
              <a:cs typeface="Russia" pitchFamily="34" charset="0"/>
            </a:rPr>
            <a:t>&gt;</a:t>
          </a:r>
          <a:r>
            <a:rPr lang="ru-RU" sz="7200" b="1" dirty="0">
              <a:solidFill>
                <a:srgbClr val="FF0000"/>
              </a:solidFill>
              <a:latin typeface="Arial Narrow" pitchFamily="34" charset="0"/>
              <a:cs typeface="Russia" pitchFamily="34" charset="0"/>
            </a:rPr>
            <a:t>110,5</a:t>
          </a:r>
        </a:p>
        <a:p xmlns:a="http://schemas.openxmlformats.org/drawingml/2006/main">
          <a:pPr algn="r" defTabSz="609478"/>
          <a:r>
            <a:rPr lang="ru-RU" sz="1900" dirty="0">
              <a:solidFill>
                <a:srgbClr val="FF0000"/>
              </a:solidFill>
              <a:latin typeface="Arial Narrow" pitchFamily="34" charset="0"/>
              <a:cs typeface="Russia" pitchFamily="34" charset="0"/>
            </a:rPr>
            <a:t>млрд. рублей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0.89096</cdr:x>
      <cdr:y>0.15696</cdr:y>
    </cdr:from>
    <cdr:to>
      <cdr:x>0.96576</cdr:x>
      <cdr:y>0.22714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230600" y="1372440"/>
          <a:ext cx="1362633" cy="61364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Arial Narrow" pitchFamily="34" charset="0"/>
            </a:rPr>
            <a:t>+9 258</a:t>
          </a:r>
          <a:endParaRPr lang="ru-RU" sz="2000" b="1" dirty="0">
            <a:solidFill>
              <a:schemeClr val="tx1"/>
            </a:solidFill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0.89514</cdr:x>
      <cdr:y>0.38562</cdr:y>
    </cdr:from>
    <cdr:to>
      <cdr:x>0.96625</cdr:x>
      <cdr:y>0.4558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306800" y="3371800"/>
          <a:ext cx="1295412" cy="61364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Arial Narrow" pitchFamily="34" charset="0"/>
            </a:rPr>
            <a:t>+2 493</a:t>
          </a:r>
          <a:endParaRPr lang="ru-RU" sz="2000" b="1" dirty="0">
            <a:solidFill>
              <a:schemeClr val="tx1"/>
            </a:solidFill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0.88678</cdr:x>
      <cdr:y>0.60348</cdr:y>
    </cdr:from>
    <cdr:to>
      <cdr:x>0.96158</cdr:x>
      <cdr:y>0.67366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154400" y="5276800"/>
          <a:ext cx="1362632" cy="61364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Arial Narrow" pitchFamily="34" charset="0"/>
            </a:rPr>
            <a:t>+2 408</a:t>
          </a:r>
        </a:p>
      </cdr:txBody>
    </cdr:sp>
  </cdr:relSizeAnchor>
  <cdr:relSizeAnchor xmlns:cdr="http://schemas.openxmlformats.org/drawingml/2006/chartDrawing">
    <cdr:from>
      <cdr:x>0.88678</cdr:x>
      <cdr:y>0.87325</cdr:y>
    </cdr:from>
    <cdr:to>
      <cdr:x>0.96158</cdr:x>
      <cdr:y>0.94343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0769652" y="5090402"/>
          <a:ext cx="908422" cy="409098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Arial Narrow" pitchFamily="34" charset="0"/>
            </a:rPr>
            <a:t>+4 483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0.22446</cdr:x>
      <cdr:y>0.54642</cdr:y>
    </cdr:from>
    <cdr:to>
      <cdr:x>0.29975</cdr:x>
      <cdr:y>0.70776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725947" y="309688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0.55617</cdr:x>
      <cdr:y>0.48858</cdr:y>
    </cdr:from>
    <cdr:to>
      <cdr:x>0.63146</cdr:x>
      <cdr:y>0.64992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754483" y="27690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0.20315</cdr:x>
      <cdr:y>0.49924</cdr:y>
    </cdr:from>
    <cdr:to>
      <cdr:x>0.29336</cdr:x>
      <cdr:y>0.63014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467155" y="2829464"/>
          <a:ext cx="1095554" cy="741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0.2273</cdr:x>
      <cdr:y>0.48402</cdr:y>
    </cdr:from>
    <cdr:to>
      <cdr:x>0.30259</cdr:x>
      <cdr:y>0.64536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760453" y="2743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0.19746</cdr:x>
      <cdr:y>0.44597</cdr:y>
    </cdr:from>
    <cdr:to>
      <cdr:x>0.27489</cdr:x>
      <cdr:y>0.58752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398143" y="2527540"/>
          <a:ext cx="940280" cy="8022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0.21664</cdr:x>
      <cdr:y>0.49772</cdr:y>
    </cdr:from>
    <cdr:to>
      <cdr:x>0.29194</cdr:x>
      <cdr:y>0.65906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631057" y="282083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0.21309</cdr:x>
      <cdr:y>0.46423</cdr:y>
    </cdr:from>
    <cdr:to>
      <cdr:x>0.31964</cdr:x>
      <cdr:y>0.5997</cdr:y>
    </cdr:to>
    <cdr:sp macro="" textlink="">
      <cdr:nvSpPr>
        <cdr:cNvPr id="12" name="Скругленный прямоугольник 11"/>
        <cdr:cNvSpPr/>
      </cdr:nvSpPr>
      <cdr:spPr>
        <a:xfrm xmlns:a="http://schemas.openxmlformats.org/drawingml/2006/main">
          <a:off x="2587931" y="2631049"/>
          <a:ext cx="1293956" cy="767784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700" b="1" dirty="0" smtClean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rPr>
            <a:t>Дефицит 321,1</a:t>
          </a:r>
          <a:endParaRPr lang="ru-RU" sz="1700" b="1" dirty="0">
            <a:solidFill>
              <a:srgbClr val="FF0000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0.5377</cdr:x>
      <cdr:y>0.50533</cdr:y>
    </cdr:from>
    <cdr:to>
      <cdr:x>0.61299</cdr:x>
      <cdr:y>0.66667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6530196" y="28639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0.53344</cdr:x>
      <cdr:y>0.46728</cdr:y>
    </cdr:from>
    <cdr:to>
      <cdr:x>0.64851</cdr:x>
      <cdr:y>0.60122</cdr:y>
    </cdr:to>
    <cdr:sp macro="" textlink="">
      <cdr:nvSpPr>
        <cdr:cNvPr id="14" name="Скругленный прямоугольник 13"/>
        <cdr:cNvSpPr/>
      </cdr:nvSpPr>
      <cdr:spPr>
        <a:xfrm xmlns:a="http://schemas.openxmlformats.org/drawingml/2006/main">
          <a:off x="6478438" y="2648346"/>
          <a:ext cx="1397479" cy="759113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700" b="1" dirty="0" smtClean="0">
              <a:solidFill>
                <a:srgbClr val="00B050"/>
              </a:solidFill>
              <a:latin typeface="Arial Narrow" panose="020B0606020202030204" pitchFamily="34" charset="0"/>
              <a:cs typeface="Arial" panose="020B0604020202020204" pitchFamily="34" charset="0"/>
            </a:rPr>
            <a:t>Профицит    1 030,8</a:t>
          </a:r>
          <a:endParaRPr lang="ru-RU" sz="1700" b="1" dirty="0">
            <a:solidFill>
              <a:srgbClr val="00B050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0.00221</cdr:x>
      <cdr:y>0.74354</cdr:y>
    </cdr:from>
    <cdr:to>
      <cdr:x>0.35973</cdr:x>
      <cdr:y>0.84201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516" y="4124247"/>
          <a:ext cx="4289923" cy="5462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175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57113" tIns="57113" rIns="57113" bIns="57113" numCol="1" spcCol="38100" rtlCol="0" anchor="ctr">
          <a:spAutoFit/>
        </a:bodyPr>
        <a:lstStyle xmlns:a="http://schemas.openxmlformats.org/drawingml/2006/main"/>
        <a:p xmlns:a="http://schemas.openxmlformats.org/drawingml/2006/main">
          <a:pPr marL="0" marR="0" indent="0" algn="ctr" defTabSz="260541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2800" b="1" dirty="0" smtClean="0">
              <a:solidFill>
                <a:srgbClr val="2E6EBC"/>
              </a:solidFill>
              <a:latin typeface="Arial Narrow" panose="020B0606020202030204" pitchFamily="34" charset="0"/>
              <a:sym typeface="Proxima Nova"/>
            </a:rPr>
            <a:t>11 млрд. 427,6 млн. рублей</a:t>
          </a:r>
          <a:r>
            <a:rPr kumimoji="0" lang="ru-RU" sz="2800" b="1" i="0" u="none" strike="noStrike" cap="none" spc="0" normalizeH="0" baseline="0" dirty="0" smtClean="0">
              <a:ln>
                <a:noFill/>
              </a:ln>
              <a:solidFill>
                <a:srgbClr val="2E6EBC"/>
              </a:solidFill>
              <a:effectLst/>
              <a:uFillTx/>
              <a:latin typeface="Arial Narrow" panose="020B0606020202030204" pitchFamily="34" charset="0"/>
              <a:sym typeface="Proxima Nova"/>
            </a:rPr>
            <a:t> </a:t>
          </a:r>
          <a:endParaRPr lang="ru-RU" sz="2000" b="1" dirty="0">
            <a:solidFill>
              <a:srgbClr val="2E6EBC"/>
            </a:solidFill>
            <a:latin typeface="Arial Narrow" panose="020B0606020202030204" pitchFamily="34" charset="0"/>
            <a:sym typeface="Proxima Nova"/>
          </a:endParaRPr>
        </a:p>
      </cdr:txBody>
    </cdr:sp>
  </cdr:relSizeAnchor>
  <cdr:relSizeAnchor xmlns:cdr="http://schemas.openxmlformats.org/drawingml/2006/chartDrawing">
    <cdr:from>
      <cdr:x>0.7084</cdr:x>
      <cdr:y>0.41581</cdr:y>
    </cdr:from>
    <cdr:to>
      <cdr:x>0.94682</cdr:x>
      <cdr:y>0.56977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500250" y="2306381"/>
          <a:ext cx="2860896" cy="8540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175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57113" tIns="57113" rIns="57113" bIns="57113" numCol="1" spcCol="38100" rtlCol="0" anchor="ctr">
          <a:spAutoFit/>
        </a:bodyPr>
        <a:lstStyle xmlns:a="http://schemas.openxmlformats.org/drawingml/2006/main"/>
        <a:p xmlns:a="http://schemas.openxmlformats.org/drawingml/2006/main">
          <a:pPr marL="0" marR="0" indent="0" algn="ctr" defTabSz="260541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spc="0" normalizeH="0" baseline="0" dirty="0" smtClean="0">
              <a:ln>
                <a:noFill/>
              </a:ln>
              <a:solidFill>
                <a:srgbClr val="00B050"/>
              </a:solidFill>
              <a:effectLst/>
              <a:uFillTx/>
              <a:latin typeface="Arial Narrow" panose="020B0606020202030204" pitchFamily="34" charset="0"/>
              <a:sym typeface="Proxima Nova"/>
            </a:rPr>
            <a:t>БЕЗВОЗМЕЗДНЫЕ ПОСТУПЛЕНИЯ         </a:t>
          </a:r>
        </a:p>
      </cdr:txBody>
    </cdr:sp>
  </cdr:relSizeAnchor>
  <cdr:relSizeAnchor xmlns:cdr="http://schemas.openxmlformats.org/drawingml/2006/chartDrawing">
    <cdr:from>
      <cdr:x>0.02306</cdr:x>
      <cdr:y>0.40781</cdr:y>
    </cdr:from>
    <cdr:to>
      <cdr:x>0.2979</cdr:x>
      <cdr:y>0.62835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76681" y="2262011"/>
          <a:ext cx="3297885" cy="12233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175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57113" tIns="57113" rIns="57113" bIns="57113" numCol="1" spcCol="38100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260541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spc="0" normalizeH="0" baseline="0" dirty="0" smtClean="0">
              <a:ln>
                <a:noFill/>
              </a:ln>
              <a:solidFill>
                <a:srgbClr val="2E6EBC"/>
              </a:solidFill>
              <a:effectLst/>
              <a:uFillTx/>
              <a:latin typeface="Arial Narrow" panose="020B0606020202030204" pitchFamily="34" charset="0"/>
              <a:sym typeface="Proxima Nova"/>
            </a:rPr>
            <a:t>НАЛОГОВЫЕ                                              И НЕНАЛОГОВЫЕ</a:t>
          </a:r>
        </a:p>
        <a:p xmlns:a="http://schemas.openxmlformats.org/drawingml/2006/main">
          <a:pPr marL="0" marR="0" indent="0" algn="ctr" defTabSz="260541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spc="0" normalizeH="0" baseline="0" dirty="0" smtClean="0">
              <a:ln>
                <a:noFill/>
              </a:ln>
              <a:solidFill>
                <a:srgbClr val="2E6EBC"/>
              </a:solidFill>
              <a:effectLst/>
              <a:uFillTx/>
              <a:latin typeface="Arial Narrow" panose="020B0606020202030204" pitchFamily="34" charset="0"/>
              <a:sym typeface="Proxima Nova"/>
            </a:rPr>
            <a:t>ДОХОДЫ  </a:t>
          </a:r>
          <a:r>
            <a:rPr kumimoji="0" lang="ru-RU" sz="2400" b="1" i="0" u="none" strike="noStrike" cap="none" spc="0" normalizeH="0" baseline="0" dirty="0" smtClean="0">
              <a:ln>
                <a:noFill/>
              </a:ln>
              <a:solidFill>
                <a:srgbClr val="4383D1"/>
              </a:solidFill>
              <a:effectLst/>
              <a:uFillTx/>
              <a:latin typeface="Arial Narrow" panose="020B0606020202030204" pitchFamily="34" charset="0"/>
              <a:sym typeface="Proxima Nova"/>
            </a:rPr>
            <a:t>      </a:t>
          </a:r>
          <a:r>
            <a:rPr kumimoji="0" lang="ru-RU" sz="2200" b="1" i="0" u="none" strike="noStrike" cap="none" spc="0" normalizeH="0" baseline="0" dirty="0" smtClean="0">
              <a:ln>
                <a:noFill/>
              </a:ln>
              <a:solidFill>
                <a:srgbClr val="4383D1"/>
              </a:solidFill>
              <a:effectLst/>
              <a:uFillTx/>
              <a:latin typeface="Arial Narrow" panose="020B0606020202030204" pitchFamily="34" charset="0"/>
              <a:sym typeface="Proxima Nova"/>
            </a:rPr>
            <a:t>               </a:t>
          </a:r>
        </a:p>
      </cdr:txBody>
    </cdr:sp>
  </cdr:relSizeAnchor>
  <cdr:relSizeAnchor xmlns:cdr="http://schemas.openxmlformats.org/drawingml/2006/chartDrawing">
    <cdr:from>
      <cdr:x>0.63219</cdr:x>
      <cdr:y>0.08958</cdr:y>
    </cdr:from>
    <cdr:to>
      <cdr:x>0.97196</cdr:x>
      <cdr:y>0.18806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585850" y="496904"/>
          <a:ext cx="4076963" cy="5462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175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57113" tIns="57113" rIns="57113" bIns="57113" numCol="1" spcCol="38100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260541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2800" b="1" dirty="0" smtClean="0">
              <a:solidFill>
                <a:srgbClr val="00B050"/>
              </a:solidFill>
              <a:latin typeface="Arial Narrow" panose="020B0606020202030204" pitchFamily="34" charset="0"/>
              <a:sym typeface="Proxima Nova"/>
            </a:rPr>
            <a:t>13 млрд. 910,5 млн. рублей</a:t>
          </a:r>
          <a:endParaRPr kumimoji="0" lang="ru-RU" sz="2000" b="1" i="0" u="none" strike="noStrike" cap="none" spc="0" normalizeH="0" baseline="0" dirty="0" smtClean="0">
            <a:ln>
              <a:noFill/>
            </a:ln>
            <a:solidFill>
              <a:srgbClr val="00B050"/>
            </a:solidFill>
            <a:effectLst/>
            <a:uFillTx/>
            <a:latin typeface="Arial Narrow" panose="020B0606020202030204" pitchFamily="34" charset="0"/>
            <a:sym typeface="Proxima Nova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0.20887</cdr:x>
      <cdr:y>0.11722</cdr:y>
    </cdr:from>
    <cdr:to>
      <cdr:x>0.27601</cdr:x>
      <cdr:y>0.20096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3" y="504056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0.17903</cdr:x>
      <cdr:y>0.10048</cdr:y>
    </cdr:from>
    <cdr:to>
      <cdr:x>0.27376</cdr:x>
      <cdr:y>0.31313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967154" y="890820"/>
          <a:ext cx="1570007" cy="18852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0.78995</cdr:x>
      <cdr:y>0.39549</cdr:y>
    </cdr:from>
    <cdr:to>
      <cdr:x>0.86821</cdr:x>
      <cdr:y>0.56752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230029" y="210224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0.22397</cdr:x>
      <cdr:y>0.25879</cdr:y>
    </cdr:from>
    <cdr:to>
      <cdr:x>0.30223</cdr:x>
      <cdr:y>0.43082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16958" y="137562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0.11427</cdr:x>
      <cdr:y>0.01458</cdr:y>
    </cdr:from>
    <cdr:to>
      <cdr:x>0.94577</cdr:x>
      <cdr:y>0.13592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35165" y="77501"/>
          <a:ext cx="9715500" cy="6449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rgbClr val="FF0000"/>
              </a:solidFill>
              <a:latin typeface="Arial Narrow" pitchFamily="34" charset="0"/>
            </a:rPr>
            <a:t>19 муниципальных программ Городского округа Подольск </a:t>
          </a:r>
          <a:endParaRPr lang="ru-RU" sz="2800" b="1" dirty="0">
            <a:solidFill>
              <a:srgbClr val="FF0000"/>
            </a:solidFill>
            <a:latin typeface="Arial Narrow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E2E9F-1A54-4DA4-ACA1-220C75513847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66C78-BD1E-402F-92CD-C58AC0E36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521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198BF67-C8DC-4B99-9106-F9606CF87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 t="1341" r="1"/>
          <a:stretch/>
        </p:blipFill>
        <p:spPr>
          <a:xfrm>
            <a:off x="0" y="-1"/>
            <a:ext cx="12192000" cy="69459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976DD5B-9BE6-4C2B-8DF9-BD04FCA016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450" y="334005"/>
            <a:ext cx="1801372" cy="180442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846B272E-0543-4CE1-AAC6-467D8B24E6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335" y="334005"/>
            <a:ext cx="1329914" cy="180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71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348A43F-8BE6-4A6B-8200-88D3A53AF59D}"/>
              </a:ext>
            </a:extLst>
          </p:cNvPr>
          <p:cNvSpPr/>
          <p:nvPr userDrawn="1"/>
        </p:nvSpPr>
        <p:spPr>
          <a:xfrm>
            <a:off x="-2" y="0"/>
            <a:ext cx="9806355" cy="1214213"/>
          </a:xfrm>
          <a:prstGeom prst="rect">
            <a:avLst/>
          </a:prstGeom>
          <a:solidFill>
            <a:srgbClr val="1D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AE45C1D-89BE-4375-B9FC-6757BF7F28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60198"/>
          <a:stretch/>
        </p:blipFill>
        <p:spPr>
          <a:xfrm>
            <a:off x="7860323" y="0"/>
            <a:ext cx="4331677" cy="122036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81D59CC-25DA-4124-AF26-74E1ADEA6C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728" y="116616"/>
            <a:ext cx="982065" cy="98372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908C5D4-9D8C-46DC-9D7A-D8504D717D8B}"/>
              </a:ext>
            </a:extLst>
          </p:cNvPr>
          <p:cNvSpPr/>
          <p:nvPr userDrawn="1"/>
        </p:nvSpPr>
        <p:spPr>
          <a:xfrm>
            <a:off x="-2" y="6741384"/>
            <a:ext cx="12192002" cy="116616"/>
          </a:xfrm>
          <a:prstGeom prst="rect">
            <a:avLst/>
          </a:prstGeom>
          <a:solidFill>
            <a:srgbClr val="1D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181276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AE45C1D-89BE-4375-B9FC-6757BF7F28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60198"/>
          <a:stretch/>
        </p:blipFill>
        <p:spPr>
          <a:xfrm flipV="1">
            <a:off x="7860323" y="0"/>
            <a:ext cx="4331677" cy="122036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81D59CC-25DA-4124-AF26-74E1ADEA6C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728" y="116616"/>
            <a:ext cx="982065" cy="98372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908C5D4-9D8C-46DC-9D7A-D8504D717D8B}"/>
              </a:ext>
            </a:extLst>
          </p:cNvPr>
          <p:cNvSpPr/>
          <p:nvPr userDrawn="1"/>
        </p:nvSpPr>
        <p:spPr>
          <a:xfrm>
            <a:off x="-2" y="6741384"/>
            <a:ext cx="12192002" cy="116616"/>
          </a:xfrm>
          <a:prstGeom prst="rect">
            <a:avLst/>
          </a:prstGeom>
          <a:solidFill>
            <a:srgbClr val="1D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866352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307AD01-B07E-4D74-B4C4-052AE5B5BE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 t="1342" b="81225"/>
          <a:stretch/>
        </p:blipFill>
        <p:spPr>
          <a:xfrm>
            <a:off x="0" y="-9715"/>
            <a:ext cx="12192000" cy="121180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692D280-DCBF-4295-9D6D-F54F240636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375" y="153687"/>
            <a:ext cx="842357" cy="8437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2ABFC20-4302-4858-86C1-5DA55AECF1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 t="15965" b="81225"/>
          <a:stretch/>
        </p:blipFill>
        <p:spPr>
          <a:xfrm>
            <a:off x="0" y="6662690"/>
            <a:ext cx="12192000" cy="277372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454B197B-0355-4DF0-85DA-01D39FE77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5253" y="620962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001C4C5B-475E-4AEF-B76D-62631BA44A9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0B095DF-53E2-4BFC-B944-06D1C8A240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245" y="153686"/>
            <a:ext cx="737649" cy="92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0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F137ABA-52F8-443B-957B-D604540F5A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 t="1341" r="1"/>
          <a:stretch/>
        </p:blipFill>
        <p:spPr>
          <a:xfrm>
            <a:off x="0" y="0"/>
            <a:ext cx="12192000" cy="692833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65BAAF2-2418-41E6-B48B-667519EA8D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49" y="1266442"/>
            <a:ext cx="2338022" cy="233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90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541B97F-0DB3-49B4-9384-CCA8DFDCC9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96000" y="2543016"/>
            <a:ext cx="6095999" cy="431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8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F604C5C-2065-456E-870B-D94232F077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96000" y="2550256"/>
            <a:ext cx="6095999" cy="430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88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348A43F-8BE6-4A6B-8200-88D3A53AF59D}"/>
              </a:ext>
            </a:extLst>
          </p:cNvPr>
          <p:cNvSpPr/>
          <p:nvPr userDrawn="1"/>
        </p:nvSpPr>
        <p:spPr>
          <a:xfrm>
            <a:off x="-1" y="0"/>
            <a:ext cx="9689978" cy="1214213"/>
          </a:xfrm>
          <a:prstGeom prst="rect">
            <a:avLst/>
          </a:prstGeom>
          <a:solidFill>
            <a:srgbClr val="D9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33F73A1-FB2D-49C9-A450-484D512DDF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60740" b="1"/>
          <a:stretch/>
        </p:blipFill>
        <p:spPr>
          <a:xfrm>
            <a:off x="7815310" y="0"/>
            <a:ext cx="4376690" cy="12142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789F391-3D0B-47AA-AADA-C5741EC0B73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728" y="116616"/>
            <a:ext cx="982065" cy="98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57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348A43F-8BE6-4A6B-8200-88D3A53AF59D}"/>
              </a:ext>
            </a:extLst>
          </p:cNvPr>
          <p:cNvSpPr/>
          <p:nvPr userDrawn="1"/>
        </p:nvSpPr>
        <p:spPr>
          <a:xfrm>
            <a:off x="0" y="0"/>
            <a:ext cx="9689978" cy="1214213"/>
          </a:xfrm>
          <a:prstGeom prst="rect">
            <a:avLst/>
          </a:prstGeom>
          <a:solidFill>
            <a:srgbClr val="1D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72FE542-CCD9-47C1-B15E-50766BD73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60446"/>
          <a:stretch/>
        </p:blipFill>
        <p:spPr>
          <a:xfrm>
            <a:off x="7860322" y="0"/>
            <a:ext cx="4331677" cy="12107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789F391-3D0B-47AA-AADA-C5741EC0B73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728" y="116616"/>
            <a:ext cx="982065" cy="98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53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348A43F-8BE6-4A6B-8200-88D3A53AF59D}"/>
              </a:ext>
            </a:extLst>
          </p:cNvPr>
          <p:cNvSpPr/>
          <p:nvPr userDrawn="1"/>
        </p:nvSpPr>
        <p:spPr>
          <a:xfrm rot="10800000">
            <a:off x="-2" y="-4"/>
            <a:ext cx="9829801" cy="1214213"/>
          </a:xfrm>
          <a:prstGeom prst="rect">
            <a:avLst/>
          </a:prstGeom>
          <a:gradFill>
            <a:gsLst>
              <a:gs pos="0">
                <a:srgbClr val="1F2E4F"/>
              </a:gs>
              <a:gs pos="17000">
                <a:srgbClr val="1D3B70"/>
              </a:gs>
              <a:gs pos="100000">
                <a:srgbClr val="1D3B7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72FE542-CCD9-47C1-B15E-50766BD73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60446"/>
          <a:stretch/>
        </p:blipFill>
        <p:spPr>
          <a:xfrm>
            <a:off x="7860322" y="0"/>
            <a:ext cx="4331677" cy="12107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789F391-3D0B-47AA-AADA-C5741EC0B73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728" y="116616"/>
            <a:ext cx="982065" cy="98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9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33F73A1-FB2D-49C9-A450-484D512DDF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60740" b="1"/>
          <a:stretch/>
        </p:blipFill>
        <p:spPr>
          <a:xfrm flipV="1">
            <a:off x="7815310" y="0"/>
            <a:ext cx="4376690" cy="12142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789F391-3D0B-47AA-AADA-C5741EC0B73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728" y="116616"/>
            <a:ext cx="982065" cy="98372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4ED1014-F33B-4667-BCC9-B94D39FE73AA}"/>
              </a:ext>
            </a:extLst>
          </p:cNvPr>
          <p:cNvSpPr/>
          <p:nvPr userDrawn="1"/>
        </p:nvSpPr>
        <p:spPr>
          <a:xfrm>
            <a:off x="0" y="1214213"/>
            <a:ext cx="12192000" cy="98772"/>
          </a:xfrm>
          <a:prstGeom prst="rect">
            <a:avLst/>
          </a:prstGeom>
          <a:solidFill>
            <a:srgbClr val="1D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8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0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8" r:id="rId7"/>
    <p:sldLayoutId id="2147483659" r:id="rId8"/>
    <p:sldLayoutId id="2147483657" r:id="rId9"/>
    <p:sldLayoutId id="2147483655" r:id="rId10"/>
    <p:sldLayoutId id="21474836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udget.mosreg.ru/download/dokumenty/byudzhetnaya-politika/isp-byudzhetov-munobr/2024_god/Ispolnenie-na-01.01.2025-GOD.xlsx" TargetMode="Externa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40B6549-EB5E-4E6B-BFEE-C0E331B2B372}"/>
              </a:ext>
            </a:extLst>
          </p:cNvPr>
          <p:cNvSpPr/>
          <p:nvPr/>
        </p:nvSpPr>
        <p:spPr>
          <a:xfrm>
            <a:off x="421697" y="2375868"/>
            <a:ext cx="82643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0800">
                <a:solidFill>
                  <a:srgbClr val="FEFCFF"/>
                </a:solidFill>
              </a:defRPr>
            </a:pPr>
            <a:r>
              <a:rPr lang="ru-RU" sz="4400" b="1" dirty="0" smtClean="0">
                <a:solidFill>
                  <a:srgbClr val="1D3B7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       БЮДЖЕТ для ГРАЖДАН</a:t>
            </a:r>
            <a:endParaRPr lang="ru-RU" sz="4000" dirty="0">
              <a:solidFill>
                <a:srgbClr val="1D3B7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3495" y="4375608"/>
            <a:ext cx="666652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1D3B7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разработан на основе проекта </a:t>
            </a:r>
            <a:r>
              <a:rPr lang="ru-RU" sz="2800" b="1" dirty="0">
                <a:solidFill>
                  <a:srgbClr val="1D3B7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решения Совета депутатов Городского округа </a:t>
            </a:r>
            <a:r>
              <a:rPr lang="ru-RU" sz="2800" b="1" dirty="0" smtClean="0">
                <a:solidFill>
                  <a:srgbClr val="1D3B7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Подольск «Об </a:t>
            </a:r>
            <a:r>
              <a:rPr lang="ru-RU" sz="2800" b="1" dirty="0">
                <a:solidFill>
                  <a:srgbClr val="1D3B7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исполнении бюджета Городского округа Подольск за </a:t>
            </a:r>
            <a:r>
              <a:rPr lang="ru-RU" sz="2800" b="1" dirty="0" smtClean="0">
                <a:solidFill>
                  <a:srgbClr val="1D3B7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2024 </a:t>
            </a:r>
            <a:r>
              <a:rPr lang="ru-RU" sz="2800" b="1" dirty="0">
                <a:solidFill>
                  <a:srgbClr val="1D3B7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40B6549-EB5E-4E6B-BFEE-C0E331B2B372}"/>
              </a:ext>
            </a:extLst>
          </p:cNvPr>
          <p:cNvSpPr/>
          <p:nvPr/>
        </p:nvSpPr>
        <p:spPr>
          <a:xfrm>
            <a:off x="436666" y="253772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0800">
                <a:solidFill>
                  <a:srgbClr val="FEFCFF"/>
                </a:solidFill>
              </a:defRPr>
            </a:pPr>
            <a:r>
              <a:rPr lang="ru-RU" sz="4000" b="1" dirty="0">
                <a:solidFill>
                  <a:srgbClr val="1D3B7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ГОРОДСКОЙ ОКРУГ ПОДОЛЬСК</a:t>
            </a:r>
            <a:endParaRPr lang="ru-RU" sz="13800" dirty="0">
              <a:solidFill>
                <a:srgbClr val="1D3B7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679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03516"/>
            <a:ext cx="9316529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ctr">
              <a:defRPr sz="10800">
                <a:solidFill>
                  <a:srgbClr val="FEFCFF"/>
                </a:solidFill>
              </a:defRPr>
            </a:pPr>
            <a:r>
              <a:rPr lang="ru-RU" sz="1600" b="1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Налоговые ставки по земельному налогу на территории Городского округа Подольск в соответствии с решением Совета депутатов Городского округа Подольск от 25.11.2021 №16/4 "Об установлении земельного налога на территории муниципального образования "Городской округ Подольск Московской </a:t>
            </a:r>
            <a:r>
              <a:rPr lang="ru-RU" sz="16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области</a:t>
            </a:r>
            <a:r>
              <a:rPr lang="ru-RU" sz="1600" b="1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"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084393"/>
              </p:ext>
            </p:extLst>
          </p:nvPr>
        </p:nvGraphicFramePr>
        <p:xfrm>
          <a:off x="379563" y="1604798"/>
          <a:ext cx="5831456" cy="4800533"/>
        </p:xfrm>
        <a:graphic>
          <a:graphicData uri="http://schemas.openxmlformats.org/drawingml/2006/table">
            <a:tbl>
              <a:tblPr/>
              <a:tblGrid>
                <a:gridCol w="351194"/>
                <a:gridCol w="4769707"/>
                <a:gridCol w="710555"/>
              </a:tblGrid>
              <a:tr h="445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Земельные участки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налоговая ставка 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6807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не используемые в предпринимательской деятельности земельные участки, приобретенные (предоставленные) для индивидуального жилищного строительства или занятые индивидуальным жилищным фондом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0,2%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20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не используемые в предпринимательской деятельности земельные участки, приобретенные (предоставленные) для ведения личного подсобного хозяйства, садоводства или огородничества, а также земельные участки общего назначения, предусмотренные Федеральным законом от 29.07.2017 № 217-ФЗ «О ведении гражданами садоводства и огородничества для собственных нужд и о внесении изменений в отдельные законодательные акты Российской Федерации»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0,2%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4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земельные участки государственных учреждений Московской области, приобретенные (предоставленные) для социального обслуживания престарелых и (или) инвалидов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0,2%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2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земельные участки физических лиц, приобретенные (предоставленные) для размещения зданий и сооружений для занятия спортом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0,2%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14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земельные участки сельскохозяйственного назначения, используемые для нужд сельского хозяйства, в том числе для ведения крестьянского (фермерского) хозяйства и иных связанных с сельскохозяйственным производством целей, а также земельные участки под производственными зданиями, строениями, сооружениями сельскохозяйственных предприятий (за исключением земельных участков физических лиц, приобретенных (предоставленных) для ведения личного подсобного хозяйства, садоводства или огородничества)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0,3%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091738"/>
              </p:ext>
            </p:extLst>
          </p:nvPr>
        </p:nvGraphicFramePr>
        <p:xfrm>
          <a:off x="6480043" y="1604798"/>
          <a:ext cx="5338146" cy="4800533"/>
        </p:xfrm>
        <a:graphic>
          <a:graphicData uri="http://schemas.openxmlformats.org/drawingml/2006/table">
            <a:tbl>
              <a:tblPr/>
              <a:tblGrid>
                <a:gridCol w="321484"/>
                <a:gridCol w="4366216"/>
                <a:gridCol w="650446"/>
              </a:tblGrid>
              <a:tr h="4552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Земельные участки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налоговая ставка 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17641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земельные участки, занятые жилищным фондом и объектами инженерной инфраструктуры жилищно-коммунального комплекса (за исключением доли в праве на земельный участок, приходящейся на объект, не относящийся к жилищному фонду и к объектам инженерной инфраструктуры жилищно-коммунального комплекса) или приобретенные (предоставленные) для жилищного строительства (за исключением земельных участков, приобретенных (предоставленных) для индивидуального жилищного строительства, используемых в предпринимательской деятельности)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0,3%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земельные участки, ограниченные в обороте в соответствии с законодательством Российской Федерации, предоставленные для обеспечения обороны, безопасности и таможенных нужд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0,3%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не используемые в предпринимательской деятельности земельные участки, предназначенные для размещения гаражей, сараев, погребов на территориях гаражных, гаражно-строительных, гаражно-сарайных кооперативов и кооперативов владельцев кладовых по хранению сельхозпродуктов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0,75%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9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земельные участки сельскохозяйственного назначения, не используемые по целевому назначению для сельскохозяйственного производства и иных связанных с сельскохозяйственным производством целей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1,5%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2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прочие земельные участки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1,5%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300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03516"/>
            <a:ext cx="9316529" cy="107721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ctr">
              <a:defRPr sz="10800">
                <a:solidFill>
                  <a:srgbClr val="FEFCFF"/>
                </a:solidFill>
              </a:defRPr>
            </a:pPr>
            <a:r>
              <a:rPr lang="ru-RU" sz="1600" b="1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Налоговые ставки по налогу на имущество физических лиц на территории Городского округа Подольск в соответствии с решением Совета депутатов Городского округа Подольск от 30.11.2015 №7/6 "Об установлении налога на имущество физических лиц на территории муниципального образования "Городской округ Подольск Московской области"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654616"/>
              </p:ext>
            </p:extLst>
          </p:nvPr>
        </p:nvGraphicFramePr>
        <p:xfrm>
          <a:off x="372653" y="1424436"/>
          <a:ext cx="11238502" cy="5125339"/>
        </p:xfrm>
        <a:graphic>
          <a:graphicData uri="http://schemas.openxmlformats.org/drawingml/2006/table">
            <a:tbl>
              <a:tblPr/>
              <a:tblGrid>
                <a:gridCol w="392458"/>
                <a:gridCol w="9581131"/>
                <a:gridCol w="1264913"/>
              </a:tblGrid>
              <a:tr h="4121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</a:p>
                  </a:txBody>
                  <a:tcPr marL="4999" marR="4999" marT="4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объекты налогообложения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налоговые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ставки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2916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объекты налогообложения, кадастровая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стоимость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которых меньше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300 млн. рублей: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93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1.1.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квартиры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 части квартир, комнаты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0,1%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6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1.2.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жилые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дома, части жилых домов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0,3%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1.3.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объекты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незавершенного строительства в случае, если проектируемым назначением таких объектов является жилой дом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0,3%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1.4.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единые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недвижимые комплексы, в состав которых входит хотя бы один жилой дом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0,3%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47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1.5.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гаражи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машино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-места,  в том числе расположенные в объектах налогообложения, включенные в перечень, определяемый в соответствии с пунктом 7 статьи 378.2. Налогового кодекса Российской Федерации, в объектах налогообложения, предусмотренных абзацем 2 пункта 10 статьи 378.2. Налогового кодекса Российской Федерации, в объектах налогообложения, кадастровая стоимость каждого из которых превышает 300 млн. руб.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0,3%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4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1.6.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хозяйственные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строения и сооружения, площадь каждого из которых не превышает 50 квадратных метров и которые расположены на земельных участках, предоставленных для ведения личного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подсобного хозяйства, огородничества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 садоводства или индивидуального жилищного строительства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0,3%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9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объекты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налогообложения, включенные в перечень, определяемый в соответствии с пунктом 7 статьи 378.2. Налогового кодекса Российской Федерации; объекты налогообложения, предусмотренных абзацем 2 пункта 10 статьи 378.2. Налогового кодекса Российской Федерации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2,0%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837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объекты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налогообложения, кадастровая стоимость каждого из которых превышает 300 млн. руб.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2,0%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60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прочие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объекты налогообложения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0,5%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101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257881"/>
            <a:ext cx="9316529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ctr">
              <a:defRPr sz="10800">
                <a:solidFill>
                  <a:srgbClr val="FEFCFF"/>
                </a:solidFill>
              </a:defRPr>
            </a:pPr>
            <a:r>
              <a:rPr lang="ru-RU" sz="2000" b="1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Информация о налоговых  льготах  на территории Городского округа Подольск  и оценке налоговых расходов в связи с предоставлением льгот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975369"/>
              </p:ext>
            </p:extLst>
          </p:nvPr>
        </p:nvGraphicFramePr>
        <p:xfrm>
          <a:off x="143339" y="1412777"/>
          <a:ext cx="11809311" cy="51608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043"/>
                <a:gridCol w="2592288"/>
                <a:gridCol w="480053"/>
                <a:gridCol w="960107"/>
                <a:gridCol w="672075"/>
                <a:gridCol w="960107"/>
                <a:gridCol w="735321"/>
                <a:gridCol w="800849"/>
                <a:gridCol w="503544"/>
                <a:gridCol w="744595"/>
                <a:gridCol w="544723"/>
                <a:gridCol w="799427"/>
                <a:gridCol w="484235"/>
                <a:gridCol w="667893"/>
                <a:gridCol w="480051"/>
              </a:tblGrid>
              <a:tr h="209653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Категория налогоплательщика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Наименование налога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Наименование НПА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Вид льготы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налоговые расходы в связи с предоставлением льгот, тыс. рублей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6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2023 год (отчет)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2024 год (оценка)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2025 год (прогноз)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2026 год (прогноз)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2027 год (прогноз)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78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Количество плательщиков, воспользовавшихся льготами, ед. 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налоговые расходы, тыс. рублей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Количество плательщиков, воспользовавшихся льготами, ед. 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налоговые расходы, тыс. рублей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Количество плательщиков, воспользовавшихся льготами, ед. 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налоговые расходы, тыс. рублей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Количество плательщиков, воспользовавшихся льготами, ед. 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налоговые расходы, тыс. рублей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Количество плательщиков, воспользовавшихся льготами, ед. 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налоговые расходы, тыс. рублей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2607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Ветераны и инвалиды Великой Отечественной войны, ветераны и инвалиды боевых действий, а также граждане, проживающие на территории Российской Федерации, на которых законодательством распространены социальные гарантии и льготы, установленные для участников и инвалидов Великой Отечественной войны, в том числе бывшие несовершеннолетние узники концлагерей, гетто, других мест принудительного содержания, созданных фашистами и их союзниками в период Второй мировой войны.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земельный налог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решение Совета депутатов Городского округа Подольск от 25.11.2021 №16/4 "Об установлении земельного налога на территории муниципального образования "Городской округ Подольск Московской области"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освобождение от уплаты налога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406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1 232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406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1 232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406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1 232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406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1 232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406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1 232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064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Инвалиды I, II групп инвалидности, инвалиды с детства, дети-инвалиды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земельный налог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освобождение от уплаты налога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751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2 222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751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2 222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751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2 222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751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2 222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751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2 222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022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Физические лица, имеющие право на получение социальной поддержки в соответствии с Законом Российской Федерации "О социальной защите граждан, подвергшихся воздействию радиации вследствие катастрофы на Чернобыльской АЭС" , в соответствии с Федеральным законом от 26 ноября 1998 года № 175-ФЗ "О социальной защите граждан Российской Федерации, подвергшихся воздействию радиации вследствие аварии в 1957 году на производственном объединении "Маяк" и сбросов радиоактивных отходов в реку 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Теча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" и в соответствии с Федеральным законом от 10 января 2002 года № 2-ФЗ "О социальных гарантиях гражданам, подвергшимся радиационному воздействию вследствие ядерных испытаний на Семипалатинском полигоне"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земельный налог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освобождение от уплаты налога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191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558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191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558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191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558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191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558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191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558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21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Физические лица, принимавшие в составе подразделений особого риска непосредственное участие в испытаниях ядерного и термоядерного оружия, ликвидации аварий ядерных установок на средствах вооружения и военных объектах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земельный налог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освобождение от уплаты налога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983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257881"/>
            <a:ext cx="9316529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ctr">
              <a:defRPr sz="10800">
                <a:solidFill>
                  <a:srgbClr val="FEFCFF"/>
                </a:solidFill>
              </a:defRPr>
            </a:pPr>
            <a:r>
              <a:rPr lang="ru-RU" sz="2000" b="1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Информация о налоговых  льготах  на территории Городского округа Подольск  и оценке налоговых расходов в связи с предоставлением льгот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53959"/>
              </p:ext>
            </p:extLst>
          </p:nvPr>
        </p:nvGraphicFramePr>
        <p:xfrm>
          <a:off x="287352" y="1425477"/>
          <a:ext cx="11761307" cy="51495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6040"/>
                <a:gridCol w="2592288"/>
                <a:gridCol w="576064"/>
                <a:gridCol w="1152128"/>
                <a:gridCol w="672075"/>
                <a:gridCol w="864096"/>
                <a:gridCol w="601536"/>
                <a:gridCol w="742613"/>
                <a:gridCol w="509285"/>
                <a:gridCol w="738853"/>
                <a:gridCol w="498573"/>
                <a:gridCol w="749565"/>
                <a:gridCol w="482433"/>
                <a:gridCol w="765705"/>
                <a:gridCol w="480053"/>
              </a:tblGrid>
              <a:tr h="33989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 налогоплательщика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налога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НПА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льготы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расходы в связи с предоставлением льгот, тыс. рублей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(отчет)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 (оценка)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 (прогноз)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 (прогноз)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 (прогноз)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6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плательщиков, воспользовавшихся льготами, ед.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расходы, тыс. рублей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плательщиков, воспользовавшихся льготами, ед.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расходы, тыс. рублей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плательщиков, воспользовавшихся льготами, ед.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расходы, тыс. рублей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плательщиков, воспользовавшихся льготами, ед.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расходы, тыс. рублей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плательщиков, воспользовавшихся льготами, ед.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расходы, тыс. рублей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566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Физические лица, получившие или перенесшие лучевую болезнь или ставшие инвалидами в результате испытаний, учений и иных работ, связанных с любыми видами ядерных установок, включая ядерное оружие и космическую технику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решение Совета депутатов Городского округа Подольск от 25.11.2021 №16/4 "Об установлении земельного налога на территории муниципального образования "Городской округ Подольск Московской области"</a:t>
                      </a:r>
                    </a:p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освобождение от уплаты налога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5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Герои Советского Союза, Герои Российской Федерации, Герои Социалистического Труда и Герои Труда Российской Федерации, граждане, награжденные орденами Славы, Трудовой Славы и "За службу Родине в Вооруженных Силах СССР" трех степеней, граждане, имеющие звание "Почетный гражданин Московской области", "Почетный гражданин города Подольска", "Почетный гражданин города Климовска", "Почетный гражданин Подольского района", "Почетный гражданин сельского поселения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Дубровицкое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", "Почетный гражданин сельского поселения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Стрелковское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", "Почетный гражданин Городского округа Подольск"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1193">
                <a:tc v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1" marR="4251" marT="4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1" marR="4251" marT="4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1" marR="4251" marT="4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освобождение от уплаты налога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7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Члены семей погибших (умерших) инвалидов войны, участников Великой Отечественной войны и ветеранов боевых действий, а также граждане, на которых распространяются меры социальной поддержки, установленные для членов семей погибших (умерших) инвалидов боевых действий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освобождение от уплаты налога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84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Старосты сельских населенных пунктов Городского округа Подольск на период действия полномочий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1" marR="4251" marT="4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освобождение от уплаты налога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8" marR="5668" marT="56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685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257881"/>
            <a:ext cx="9316529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ctr">
              <a:defRPr sz="10800">
                <a:solidFill>
                  <a:srgbClr val="FEFCFF"/>
                </a:solidFill>
              </a:defRPr>
            </a:pPr>
            <a:r>
              <a:rPr lang="ru-RU" sz="2000" b="1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Информация о налоговых  льготах  на территории Городского округа Подольск  и оценке налоговых расходов в связи с предоставлением льгот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58819"/>
              </p:ext>
            </p:extLst>
          </p:nvPr>
        </p:nvGraphicFramePr>
        <p:xfrm>
          <a:off x="191344" y="1412777"/>
          <a:ext cx="11809311" cy="51380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043"/>
                <a:gridCol w="2592288"/>
                <a:gridCol w="528059"/>
                <a:gridCol w="912101"/>
                <a:gridCol w="672075"/>
                <a:gridCol w="960107"/>
                <a:gridCol w="735321"/>
                <a:gridCol w="800849"/>
                <a:gridCol w="503544"/>
                <a:gridCol w="744595"/>
                <a:gridCol w="544723"/>
                <a:gridCol w="799427"/>
                <a:gridCol w="484235"/>
                <a:gridCol w="667893"/>
                <a:gridCol w="480051"/>
              </a:tblGrid>
              <a:tr h="209653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Категория налогоплательщика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Наименование налога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Наименование НПА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Вид льготы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налоговые расходы в связи с предоставлением льгот, тыс. рублей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6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2023 год (отчет)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2024 год (оценка)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2025 год (прогноз)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2026 год (прогноз)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2027 год (прогноз)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78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Количество плательщиков, воспользовавшихся льготами, ед. 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налоговые расходы, тыс. рублей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Количество плательщиков, воспользовавшихся льготами, ед. 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налоговые расходы, тыс. рублей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Количество плательщиков, воспользовавшихся льготами, ед. 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налоговые расходы, тыс. рублей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Количество плательщиков, воспользовавшихся льготами, ед. 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налоговые расходы, тыс. рублей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Количество плательщиков, воспользовавшихся льготами, ед. 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налоговые расходы, тыс. рублей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1271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Членам многодетных семей, которым земельные участки предоставлены на праве долевой собственности всех членов семьи в соответствии с Законом Московской области от 01.06.2011 № 73/2011-ОЗ "О бесплатном предоставлении земельных участков многодетным семьям в Московской области" для индивидуального жилищного строительства, ведения личного подсобного хозяйства, садоводства или огородничества.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решение Совета депутатов Городского округа Подольск от 25.11.2021 №16/4 "Об установлении земельного налога на территории муниципального образования "Городской округ Подольск Московской области"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освобождение от уплаты налога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441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326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441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326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441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326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441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326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441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326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5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Военнослужащим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из числа мобилизованных и лицам, заключившим контракт о добровольном содействии в выполнении задач, возложенных на Вооруженные Силы Российской Федерации, принимавшим участие в специальной военной операции на территориях Донецкой Народной Республики, Луганской Народной Республики, Запорожской области, Херсонской области и Украины.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9573">
                <a:tc v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освобождение от уплаты налога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500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Многодетные семьи, имеющие трех и более несовершеннолетних детей, среднедушевой доход которых ниже величины прожиточного минимума, установленной в Московской области на душу населения, в отношении земельных участков, приобретенных (предоставленных) для индивидуального жилищного строительства, ведения личного подсобного хозяйства, садоводства или огородничества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уменьшение исчисленной суммы налога на 50 процентов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75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Многодетные семьи, имеющие трех и более несовершеннолетних детей, среднедушевой доход которых ниже величины прожиточного минимума, установленной в Московской области на душу населения, в отношении земельных участков, предоставленных для индивидуального гаражного строительства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уменьшение исчисленной суммы налога на 75 процентов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25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257881"/>
            <a:ext cx="9316529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ctr">
              <a:defRPr sz="10800">
                <a:solidFill>
                  <a:srgbClr val="FEFCFF"/>
                </a:solidFill>
              </a:defRPr>
            </a:pPr>
            <a:r>
              <a:rPr lang="ru-RU" sz="2000" b="1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Информация о налоговых  льготах  на территории Городского округа Подольск  и оценке налоговых расходов в связи с предоставлением льгот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474050"/>
              </p:ext>
            </p:extLst>
          </p:nvPr>
        </p:nvGraphicFramePr>
        <p:xfrm>
          <a:off x="191344" y="1412777"/>
          <a:ext cx="11809311" cy="4692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043"/>
                <a:gridCol w="2592288"/>
                <a:gridCol w="528059"/>
                <a:gridCol w="912101"/>
                <a:gridCol w="672075"/>
                <a:gridCol w="960107"/>
                <a:gridCol w="735321"/>
                <a:gridCol w="800849"/>
                <a:gridCol w="503544"/>
                <a:gridCol w="744595"/>
                <a:gridCol w="544723"/>
                <a:gridCol w="799427"/>
                <a:gridCol w="484235"/>
                <a:gridCol w="667893"/>
                <a:gridCol w="480051"/>
              </a:tblGrid>
              <a:tr h="209653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Категория налогоплательщика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Наименование налога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Наименование НПА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Вид льготы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налоговые расходы в связи с предоставлением льгот, тыс. рублей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6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2023 год (отчет)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2024 год (оценка)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2025 год (прогноз)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2026 год (прогноз)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2027 год (прогноз)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78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Количество плательщиков, воспользовавшихся льготами, ед. 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налоговые расходы, тыс. рублей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Количество плательщиков, воспользовавшихся льготами, ед. 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налоговые расходы, тыс. рублей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Количество плательщиков, воспользовавшихся льготами, ед. 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налоговые расходы, тыс. рублей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Количество плательщиков, воспользовавшихся льготами, ед. 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налоговые расходы, тыс. рублей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Количество плательщиков, воспользовавшихся льготами, ед. 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налоговые расходы, тыс. рублей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9350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Пенсионеры, доход которых ниже двукратной величины прожиточного минимума, установленной в Московской области для пенсионеров, в отношении земельных участков, приобретенных (предоставленных) для индивидуального жилищного строительства, ведения личного подсобного хозяйства, садоводства или огородничества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решение Совета депутатов Городского округа Подольск от 25.11.2021 №16/4 "Об установлении земельного налога на территории муниципального образования "Городской округ Подольск Московской области"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уменьшение исчисленной суммы налога на 50 процентов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9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Пенсионеры, доход которых ниже двукратной величины прожиточного минимума, установленной в Московской области для пенсионеров, в отношении земельных участков, предоставленных для индивидуального гаражного строительства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уменьшение исчисленной суммы налога на 75 процентов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5785">
                <a:tc v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уменьшение исчисленной суммы налога на 50 процентов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26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33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26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33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26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33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26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33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26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33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08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Инвалиды III группы инвалидности в отношении земельных участков, приобретенных (предоставленных) для индивидуального жилищного строительства, ведения личного подсобного хозяйства, садоводства или огородничества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09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Инвалиды III группы инвалидности в отношении земельных участков, приобретенных (предоставленных) для индивидуального гаражного строительства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уменьшение исчисленной суммы налога на 75 процентов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383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257881"/>
            <a:ext cx="9316529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ctr">
              <a:defRPr sz="10800">
                <a:solidFill>
                  <a:srgbClr val="FEFCFF"/>
                </a:solidFill>
              </a:defRPr>
            </a:pPr>
            <a:r>
              <a:rPr lang="ru-RU" sz="2000" b="1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Информация о налоговых  льготах  на территории Городского округа Подольск  и оценке налоговых расходов в связи с предоставлением льгот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420481"/>
              </p:ext>
            </p:extLst>
          </p:nvPr>
        </p:nvGraphicFramePr>
        <p:xfrm>
          <a:off x="191344" y="1412777"/>
          <a:ext cx="11809311" cy="47502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043"/>
                <a:gridCol w="2592288"/>
                <a:gridCol w="528059"/>
                <a:gridCol w="912101"/>
                <a:gridCol w="672075"/>
                <a:gridCol w="960107"/>
                <a:gridCol w="735321"/>
                <a:gridCol w="800849"/>
                <a:gridCol w="503544"/>
                <a:gridCol w="744595"/>
                <a:gridCol w="544723"/>
                <a:gridCol w="799427"/>
                <a:gridCol w="484235"/>
                <a:gridCol w="667893"/>
                <a:gridCol w="480051"/>
              </a:tblGrid>
              <a:tr h="209653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Категория налогоплательщика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Наименование налога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Наименование НПА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Вид льготы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налоговые расходы в связи с предоставлением льгот, тыс. рублей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6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2023 год (отчет)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2024 год (оценка)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2025 год (прогноз)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2026 год (прогноз)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2027 год (прогноз)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78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Количество плательщиков, воспользовавшихся льготами, ед. 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налоговые расходы, тыс. рублей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Количество плательщиков, воспользовавшихся льготами, ед. 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налоговые расходы, тыс. рублей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Количество плательщиков, воспользовавшихся льготами, ед. 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налоговые расходы, тыс. рублей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Количество плательщиков, воспользовавшихся льготами, ед. 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налоговые расходы, тыс. рублей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Количество плательщиков, воспользовавшихся льготами, ед. 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налоговые расходы, тыс. рублей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9880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Малоимущие семьи и малоимущие одиноко проживающие граждане, среднедушевой доход которых ниже величины прожиточного минимума, установленной в Московской области на душу населения, в отношении земельных участков, приобретенных (предоставленных) для индивидуального жилищного строительства, ведения личного подсобного хозяйства, садоводства или огородничества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решение Совета депутатов Городского округа Подольск от 25.11.2021 №16/4 "Об установлении земельного налога на территории муниципального образования "Городской округ Подольск Московской области"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уменьшение исчисленной суммы налога на 50 процентов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42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Малоимущие семьи и малоимущие одиноко проживающие граждане, среднедушевой доход которых ниже величины прожиточного минимума, установленной в Московской области на душу населения, в отношении земельных участков, приобретенных (предоставленных) для индивидуального гаражного строительства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уменьшение исчисленной суммы налога на 75 процентов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08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Юридические лица (за исключением муниципальных учреждений) по земельным участкам, приобретенным (предоставленным) для размещения зданий и сооружений для занятия спортом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уменьшение исчисленной суммы налога на 75 процентов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1 662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1 662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1 662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1 662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1 662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099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Предприятия, 100 процентов акций которых прямо или косвенно находятся в собственности Российской Федерации, в отношении земельных участков размером не менее 500 га, фактически более чем на 90 процентов используемых предприятиями в качестве испытательных полигонов, предназначенных для испытания или уничтожения вооружения, техники военного назначения и боеприпасов в целях исполнения государственного оборонного заказа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уменьшение исчисленной суммы налога на 80 процентов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33 297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33 297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33 297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33 297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33 297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318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257881"/>
            <a:ext cx="9316529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ctr">
              <a:defRPr sz="10800">
                <a:solidFill>
                  <a:srgbClr val="FEFCFF"/>
                </a:solidFill>
              </a:defRPr>
            </a:pPr>
            <a:r>
              <a:rPr lang="ru-RU" sz="2000" b="1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Информация о налоговых  льготах  на территории Городского округа Подольск  и оценке налоговых расходов в связи с предоставлением льгот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455972"/>
              </p:ext>
            </p:extLst>
          </p:nvPr>
        </p:nvGraphicFramePr>
        <p:xfrm>
          <a:off x="191344" y="1483847"/>
          <a:ext cx="11809311" cy="5017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"/>
                <a:gridCol w="2544283"/>
                <a:gridCol w="528059"/>
                <a:gridCol w="912101"/>
                <a:gridCol w="672075"/>
                <a:gridCol w="960107"/>
                <a:gridCol w="735321"/>
                <a:gridCol w="800849"/>
                <a:gridCol w="503544"/>
                <a:gridCol w="744595"/>
                <a:gridCol w="544723"/>
                <a:gridCol w="799427"/>
                <a:gridCol w="484235"/>
                <a:gridCol w="667893"/>
                <a:gridCol w="480051"/>
              </a:tblGrid>
              <a:tr h="190607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Категория налогоплательщика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Наименование налога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Наименование НПА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Вид льготы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налоговые расходы в связи с предоставлением льгот, тыс. рублей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2023 год (отчет)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2024 год (оценка)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2025 год (прогноз)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2026 год (прогноз)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2027 год (прогноз)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8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Количество плательщиков, воспользовавшихся льготами, ед. 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налоговые расходы, тыс. рублей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Количество плательщиков, воспользовавшихся льготами, ед. 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налоговые расходы, тыс. рублей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Количество плательщиков, воспользовавшихся льготами, ед. 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налоговые расходы, тыс. рублей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Количество плательщиков, воспользовавшихся льготами, ед. 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налоговые расходы, тыс. рублей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Количество плательщиков, воспользовавшихся льготами, ед. 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налоговые расходы, тыс. рублей</a:t>
                      </a: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929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Муниципальные учреждения, финансируемые из бюджета Городского округа Подольск, в отношении земельных участков, используемых для выполнения возложенных на эти учреждения функций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решение Совета депутатов Городского округа Подольск от 25.11.2021 №16/4 "Об установлении земельного налога на территории муниципального образования "Городской округ Подольск Московской области"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освобождение от уплаты налога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81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128295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81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128295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81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128295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81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128295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81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128295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Органы местного самоуправления Городского округа Подольск в отношении земельных участков, используемых для выполнения возложенных на них функций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освобождение от уплаты налога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420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420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420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420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420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4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Государственные учреждения Московской области, вид деятельности которых направлен на сопровождение процедуры оформления права собственности Московской области на объекты недвижимости, включая земельные участки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освобождение от уплаты налога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4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Один из родителей в многодетной малоимущей семье, имеющей трех и более несовершеннолетних детей, среднедушевой доход которых ниже величины прожиточного минимума, установленной в Московской области на душу населения, в отношении одного объекта налогообложения жилого назначения по выбору налогоплательщика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имущество физических лиц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решение Совета депутатов Городского округа Подольск от 30.11.2015 №7/6 "Об установлении налога на имущество физических лиц на территории муниципального образования "Городской округ Подольск Московской области"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освобождение от уплаты налога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348" marR="3348" marT="3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457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16AF65D-D824-4EB8-BFF4-F387F9107DBF}"/>
              </a:ext>
            </a:extLst>
          </p:cNvPr>
          <p:cNvSpPr/>
          <p:nvPr/>
        </p:nvSpPr>
        <p:spPr>
          <a:xfrm>
            <a:off x="95534" y="95534"/>
            <a:ext cx="85571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0800">
                <a:solidFill>
                  <a:srgbClr val="FEFCFF"/>
                </a:solidFill>
              </a:defRPr>
            </a:pPr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РАСХОДОВ БЮДЖЕТА ГОРОДСКОГО ОКРУГА ПОДОЛЬСК за 2024 год, млн. рублей, %</a:t>
            </a:r>
            <a:endParaRPr lang="ru-RU" sz="32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xmlns="" id="{ABDC7D79-71C9-495F-BF13-C69AEE7DFA34}"/>
              </a:ext>
            </a:extLst>
          </p:cNvPr>
          <p:cNvSpPr txBox="1">
            <a:spLocks/>
          </p:cNvSpPr>
          <p:nvPr/>
        </p:nvSpPr>
        <p:spPr>
          <a:xfrm>
            <a:off x="9295945" y="634245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HeliosCond" panose="020B0500000000000000" pitchFamily="34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1C4C5B-475E-4AEF-B76D-62631BA44A9C}" type="slidenum">
              <a:rPr lang="ru-RU" smtClean="0">
                <a:solidFill>
                  <a:schemeClr val="bg1"/>
                </a:solidFill>
                <a:latin typeface="Arial Narrow" pitchFamily="34" charset="0"/>
              </a:rPr>
              <a:pPr/>
              <a:t>18</a:t>
            </a:fld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782542157"/>
              </p:ext>
            </p:extLst>
          </p:nvPr>
        </p:nvGraphicFramePr>
        <p:xfrm>
          <a:off x="354842" y="1392071"/>
          <a:ext cx="11684303" cy="531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613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16AF65D-D824-4EB8-BFF4-F387F9107DBF}"/>
              </a:ext>
            </a:extLst>
          </p:cNvPr>
          <p:cNvSpPr/>
          <p:nvPr/>
        </p:nvSpPr>
        <p:spPr>
          <a:xfrm>
            <a:off x="95535" y="95534"/>
            <a:ext cx="81204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0800">
                <a:solidFill>
                  <a:srgbClr val="FEFCFF"/>
                </a:solidFill>
              </a:defRPr>
            </a:pPr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СОЦИАЛЬНАЯ НАПРАВЛЕННОСТЬ РАСХОДОВ в 2024 год, %</a:t>
            </a:r>
            <a:endParaRPr lang="ru-RU" sz="32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xmlns="" id="{ABDC7D79-71C9-495F-BF13-C69AEE7DFA34}"/>
              </a:ext>
            </a:extLst>
          </p:cNvPr>
          <p:cNvSpPr txBox="1">
            <a:spLocks/>
          </p:cNvSpPr>
          <p:nvPr/>
        </p:nvSpPr>
        <p:spPr>
          <a:xfrm>
            <a:off x="9295945" y="634245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HeliosCond" panose="020B0500000000000000" pitchFamily="34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1C4C5B-475E-4AEF-B76D-62631BA44A9C}" type="slidenum">
              <a:rPr lang="ru-RU" smtClean="0">
                <a:solidFill>
                  <a:schemeClr val="bg1"/>
                </a:solidFill>
                <a:latin typeface="Arial Narrow" pitchFamily="34" charset="0"/>
              </a:rPr>
              <a:pPr/>
              <a:t>19</a:t>
            </a:fld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277745889"/>
              </p:ext>
            </p:extLst>
          </p:nvPr>
        </p:nvGraphicFramePr>
        <p:xfrm>
          <a:off x="235028" y="1333294"/>
          <a:ext cx="11682482" cy="5191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03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xmlns="" id="{ABDC7D79-71C9-495F-BF13-C69AEE7DFA34}"/>
              </a:ext>
            </a:extLst>
          </p:cNvPr>
          <p:cNvSpPr txBox="1">
            <a:spLocks/>
          </p:cNvSpPr>
          <p:nvPr/>
        </p:nvSpPr>
        <p:spPr>
          <a:xfrm>
            <a:off x="9295945" y="63424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HeliosCond" panose="020B0500000000000000" pitchFamily="34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1C4C5B-475E-4AEF-B76D-62631BA44A9C}" type="slidenum">
              <a:rPr lang="ru-RU" smtClean="0">
                <a:solidFill>
                  <a:schemeClr val="bg1"/>
                </a:solidFill>
                <a:latin typeface="Arial Narrow" pitchFamily="34" charset="0"/>
              </a:rPr>
              <a:pPr/>
              <a:t>2</a:t>
            </a:fld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154893"/>
            <a:ext cx="9295946" cy="897530"/>
          </a:xfrm>
          <a:prstGeom prst="rect">
            <a:avLst/>
          </a:prstGeom>
        </p:spPr>
        <p:txBody>
          <a:bodyPr lIns="121896" tIns="60948" rIns="121896" bIns="60948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Arial Narrow" pitchFamily="34" charset="0"/>
              </a:rPr>
              <a:t>Поступления налоговых доходов в бюджеты всех уровней бюджетной системы РФ по Городскому округу Подольск за 2024 год</a:t>
            </a:r>
            <a:endParaRPr lang="ru-RU" sz="2400" b="1" dirty="0">
              <a:solidFill>
                <a:prstClr val="white"/>
              </a:solidFill>
              <a:effectLst>
                <a:innerShdw blurRad="50800" dist="50800" dir="2700000">
                  <a:prstClr val="black">
                    <a:alpha val="50000"/>
                  </a:prstClr>
                </a:innerShdw>
              </a:effectLst>
              <a:latin typeface="Arial Narrow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533378305"/>
              </p:ext>
            </p:extLst>
          </p:nvPr>
        </p:nvGraphicFramePr>
        <p:xfrm>
          <a:off x="80920" y="1213805"/>
          <a:ext cx="12111080" cy="5479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4750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16AF65D-D824-4EB8-BFF4-F387F9107DBF}"/>
              </a:ext>
            </a:extLst>
          </p:cNvPr>
          <p:cNvSpPr/>
          <p:nvPr/>
        </p:nvSpPr>
        <p:spPr>
          <a:xfrm>
            <a:off x="95534" y="95534"/>
            <a:ext cx="91228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0800">
                <a:solidFill>
                  <a:srgbClr val="FEFCFF"/>
                </a:solidFill>
              </a:defRPr>
            </a:pPr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Доля программных расходов в бюджете Городского округа Подольск за 2024 год, млн. рублей, %</a:t>
            </a:r>
            <a:endParaRPr lang="ru-RU" sz="32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xmlns="" id="{ABDC7D79-71C9-495F-BF13-C69AEE7DFA34}"/>
              </a:ext>
            </a:extLst>
          </p:cNvPr>
          <p:cNvSpPr txBox="1">
            <a:spLocks/>
          </p:cNvSpPr>
          <p:nvPr/>
        </p:nvSpPr>
        <p:spPr>
          <a:xfrm>
            <a:off x="9295945" y="634245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HeliosCond" panose="020B0500000000000000" pitchFamily="34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1C4C5B-475E-4AEF-B76D-62631BA44A9C}" type="slidenum">
              <a:rPr lang="ru-RU" smtClean="0">
                <a:solidFill>
                  <a:schemeClr val="bg1"/>
                </a:solidFill>
                <a:latin typeface="Arial Narrow" pitchFamily="34" charset="0"/>
              </a:rPr>
              <a:pPr/>
              <a:t>20</a:t>
            </a:fld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334914105"/>
              </p:ext>
            </p:extLst>
          </p:nvPr>
        </p:nvGraphicFramePr>
        <p:xfrm>
          <a:off x="354842" y="1392072"/>
          <a:ext cx="11684303" cy="531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941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16AF65D-D824-4EB8-BFF4-F387F9107DBF}"/>
              </a:ext>
            </a:extLst>
          </p:cNvPr>
          <p:cNvSpPr/>
          <p:nvPr/>
        </p:nvSpPr>
        <p:spPr>
          <a:xfrm>
            <a:off x="95534" y="95534"/>
            <a:ext cx="91228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0800">
                <a:solidFill>
                  <a:srgbClr val="FEFCFF"/>
                </a:solidFill>
              </a:defRPr>
            </a:pPr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Исполнение муниципальных программ Городского округа Подольск за 2024 год, млн. рублей, %</a:t>
            </a:r>
            <a:endParaRPr lang="ru-RU" sz="28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347608"/>
              </p:ext>
            </p:extLst>
          </p:nvPr>
        </p:nvGraphicFramePr>
        <p:xfrm>
          <a:off x="465365" y="1337600"/>
          <a:ext cx="10956471" cy="5228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7929"/>
                <a:gridCol w="2162586"/>
                <a:gridCol w="2082370"/>
                <a:gridCol w="1393586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Narrow" pitchFamily="34" charset="0"/>
                        </a:rPr>
                        <a:t>Наименование муниципальных программ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 smtClean="0">
                        <a:effectLst/>
                        <a:latin typeface="Arial Narrow" pitchFamily="34" charset="0"/>
                      </a:endParaRP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Arial Narrow" pitchFamily="34" charset="0"/>
                        </a:rPr>
                        <a:t>Утвержденные значения на 2024 год</a:t>
                      </a:r>
                      <a:r>
                        <a:rPr lang="ru-RU" sz="1600" b="1" i="0" u="none" strike="noStrike" dirty="0">
                          <a:effectLst/>
                          <a:latin typeface="Arial Narrow" pitchFamily="34" charset="0"/>
                        </a:rPr>
                        <a:t/>
                      </a:r>
                      <a:br>
                        <a:rPr lang="ru-RU" sz="1600" b="1" i="0" u="none" strike="noStrike" dirty="0">
                          <a:effectLst/>
                          <a:latin typeface="Arial Narrow" pitchFamily="34" charset="0"/>
                        </a:rPr>
                      </a:br>
                      <a:r>
                        <a:rPr lang="ru-RU" sz="1600" b="1" i="0" u="none" strike="noStrike" dirty="0"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Narrow" pitchFamily="34" charset="0"/>
                        </a:rPr>
                        <a:t>Исполнено на </a:t>
                      </a:r>
                      <a:r>
                        <a:rPr lang="ru-RU" sz="1600" b="1" i="0" u="none" strike="noStrike" dirty="0" smtClean="0">
                          <a:effectLst/>
                          <a:latin typeface="Arial Narrow" pitchFamily="34" charset="0"/>
                        </a:rPr>
                        <a:t>01.01.2025</a:t>
                      </a:r>
                      <a:endParaRPr lang="ru-RU" sz="1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Narrow" pitchFamily="34" charset="0"/>
                        </a:rPr>
                        <a:t>% исполнения</a:t>
                      </a:r>
                    </a:p>
                  </a:txBody>
                  <a:tcPr marL="9525" marR="9525" marT="9525" marB="0" anchor="ctr"/>
                </a:tc>
              </a:tr>
              <a:tr h="2909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2</a:t>
                      </a:r>
                      <a:endParaRPr lang="ru-RU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3</a:t>
                      </a:r>
                      <a:endParaRPr lang="ru-RU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4</a:t>
                      </a:r>
                      <a:endParaRPr lang="ru-RU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293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Муниципальная программа "Здравоохранение"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98,5</a:t>
                      </a:r>
                    </a:p>
                  </a:txBody>
                  <a:tcPr marL="9525" marR="9525" marT="9525" marB="0" anchor="ctr"/>
                </a:tc>
              </a:tr>
              <a:tr h="628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Муниципальная программа "Культура и туризм"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1 317,1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1 317,1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 Narrow" pitchFamily="34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5225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Муниципальная программа "Образование"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8 479,0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8 450,8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 Narrow" pitchFamily="34" charset="0"/>
                        </a:rPr>
                        <a:t>99,7</a:t>
                      </a:r>
                    </a:p>
                  </a:txBody>
                  <a:tcPr marL="9525" marR="9525" marT="9525" marB="0" anchor="ctr"/>
                </a:tc>
              </a:tr>
              <a:tr h="538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Муниципальная программа "Социальная защита населения"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251,0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242,0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 Narrow" pitchFamily="34" charset="0"/>
                        </a:rPr>
                        <a:t>96,4</a:t>
                      </a:r>
                    </a:p>
                  </a:txBody>
                  <a:tcPr marL="9525" marR="9525" marT="9525" marB="0" anchor="ctr"/>
                </a:tc>
              </a:tr>
              <a:tr h="4408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Муниципальная программа "Спорт"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854,4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853,3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 Narrow" pitchFamily="34" charset="0"/>
                        </a:rPr>
                        <a:t>99,9</a:t>
                      </a:r>
                    </a:p>
                  </a:txBody>
                  <a:tcPr marL="9525" marR="9525" marT="9525" marB="0" anchor="ctr"/>
                </a:tc>
              </a:tr>
              <a:tr h="6204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Муниципальная программа "Развитие сельского хозяйства"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 Narrow" pitchFamily="34" charset="0"/>
                        </a:rPr>
                        <a:t>42,3</a:t>
                      </a:r>
                    </a:p>
                  </a:txBody>
                  <a:tcPr marL="9525" marR="9525" marT="9525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Муниципальная программа "Экология и окружающая среда"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117,2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116,4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 Narrow" pitchFamily="34" charset="0"/>
                        </a:rPr>
                        <a:t>99,3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420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16AF65D-D824-4EB8-BFF4-F387F9107DBF}"/>
              </a:ext>
            </a:extLst>
          </p:cNvPr>
          <p:cNvSpPr/>
          <p:nvPr/>
        </p:nvSpPr>
        <p:spPr>
          <a:xfrm>
            <a:off x="95534" y="95534"/>
            <a:ext cx="91228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0800">
                <a:solidFill>
                  <a:srgbClr val="FEFCFF"/>
                </a:solidFill>
              </a:defRPr>
            </a:pPr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Исполнение муниципальных программ Городского округа Подольск за 2024 год, млн. рублей, %</a:t>
            </a:r>
            <a:endParaRPr lang="ru-RU" sz="28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071862"/>
              </p:ext>
            </p:extLst>
          </p:nvPr>
        </p:nvGraphicFramePr>
        <p:xfrm>
          <a:off x="449036" y="1337600"/>
          <a:ext cx="11185070" cy="5148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3407"/>
                <a:gridCol w="2016578"/>
                <a:gridCol w="2100561"/>
                <a:gridCol w="1034524"/>
              </a:tblGrid>
              <a:tr h="76878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Наименование муниципальных программ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0" i="0" u="none" strike="noStrike" kern="1200" baseline="0" dirty="0" smtClean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Утвержденные значения на 2024 год</a:t>
                      </a:r>
                      <a:r>
                        <a:rPr lang="ru-RU" sz="16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ru-RU" sz="16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</a:br>
                      <a:r>
                        <a:rPr lang="ru-RU" sz="16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Исполнено на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01.01.2025</a:t>
                      </a:r>
                      <a:endParaRPr lang="ru-RU" sz="1600" b="0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исполнения</a:t>
                      </a:r>
                    </a:p>
                  </a:txBody>
                  <a:tcPr marL="9525" marR="9525" marT="9525" marB="0" anchor="ctr"/>
                </a:tc>
              </a:tr>
              <a:tr h="2909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4611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Муниципальная программа "Безопасность и обеспечение безопасности жизнедеятельности населения"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262,9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250,7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95,4</a:t>
                      </a:r>
                    </a:p>
                  </a:txBody>
                  <a:tcPr marL="9525" marR="9525" marT="9525" marB="0" anchor="ctr"/>
                </a:tc>
              </a:tr>
              <a:tr h="45556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Муниципальная программа "Жилище"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290,7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289,2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99,5</a:t>
                      </a:r>
                    </a:p>
                  </a:txBody>
                  <a:tcPr marL="9525" marR="9525" marT="9525" marB="0" anchor="ctr"/>
                </a:tc>
              </a:tr>
              <a:tr h="52251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Муниципальная программа "Развитие инженерной инфраструктуры, энергоэффективности и отрасли обращения с отходами"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2 466,4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1 806,4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73,2</a:t>
                      </a:r>
                    </a:p>
                  </a:txBody>
                  <a:tcPr marL="9525" marR="9525" marT="9525" marB="0" anchor="ctr"/>
                </a:tc>
              </a:tr>
              <a:tr h="53884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Муниципальная программа "Предпринимательство"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44087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Муниципальная программа "Управление имуществом и муниципальными финансами"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1 900,1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1 869,9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98,4</a:t>
                      </a:r>
                    </a:p>
                  </a:txBody>
                  <a:tcPr marL="9525" marR="9525" marT="9525" marB="0" anchor="ctr"/>
                </a:tc>
              </a:tr>
              <a:tr h="62048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Муниципальная программа "Развитие институтов гражданского общества, повышение эффективности местного самоуправления и реализации молодежной политики"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469,9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466,3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99,2</a:t>
                      </a:r>
                    </a:p>
                  </a:txBody>
                  <a:tcPr marL="9525" marR="9525" marT="9525" marB="0" anchor="ctr"/>
                </a:tc>
              </a:tr>
              <a:tr h="571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Муниципальная программа "Развитие и функционирование дорожно-транспортного комплекса"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1 048,6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980,5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93,5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676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16AF65D-D824-4EB8-BFF4-F387F9107DBF}"/>
              </a:ext>
            </a:extLst>
          </p:cNvPr>
          <p:cNvSpPr/>
          <p:nvPr/>
        </p:nvSpPr>
        <p:spPr>
          <a:xfrm>
            <a:off x="95534" y="95534"/>
            <a:ext cx="91228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0800">
                <a:solidFill>
                  <a:srgbClr val="FEFCFF"/>
                </a:solidFill>
              </a:defRPr>
            </a:pPr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Исполнение муниципальных программ Городского округа Подольск за 2024 год, млн. рублей, %</a:t>
            </a:r>
            <a:endParaRPr lang="ru-RU" sz="28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911184"/>
              </p:ext>
            </p:extLst>
          </p:nvPr>
        </p:nvGraphicFramePr>
        <p:xfrm>
          <a:off x="432708" y="1338942"/>
          <a:ext cx="11168741" cy="5300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0958"/>
                <a:gridCol w="2375934"/>
                <a:gridCol w="2337325"/>
                <a:gridCol w="1034524"/>
              </a:tblGrid>
              <a:tr h="9542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Narrow" pitchFamily="34" charset="0"/>
                        </a:rPr>
                        <a:t>Наименование муниципальных программ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 smtClean="0">
                        <a:effectLst/>
                        <a:latin typeface="Arial Narrow" pitchFamily="34" charset="0"/>
                      </a:endParaRP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Arial Narrow" pitchFamily="34" charset="0"/>
                        </a:rPr>
                        <a:t>Утвержденные значения на 2024 год</a:t>
                      </a:r>
                      <a:r>
                        <a:rPr lang="ru-RU" sz="1600" b="1" i="0" u="none" strike="noStrike" dirty="0">
                          <a:effectLst/>
                          <a:latin typeface="Arial Narrow" pitchFamily="34" charset="0"/>
                        </a:rPr>
                        <a:t/>
                      </a:r>
                      <a:br>
                        <a:rPr lang="ru-RU" sz="1600" b="1" i="0" u="none" strike="noStrike" dirty="0">
                          <a:effectLst/>
                          <a:latin typeface="Arial Narrow" pitchFamily="34" charset="0"/>
                        </a:rPr>
                      </a:br>
                      <a:r>
                        <a:rPr lang="ru-RU" sz="1600" b="1" i="0" u="none" strike="noStrike" dirty="0"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Narrow" pitchFamily="34" charset="0"/>
                        </a:rPr>
                        <a:t>Исполнено на </a:t>
                      </a:r>
                      <a:r>
                        <a:rPr lang="ru-RU" sz="1600" b="1" i="0" u="none" strike="noStrike" dirty="0" smtClean="0">
                          <a:effectLst/>
                          <a:latin typeface="Arial Narrow" pitchFamily="34" charset="0"/>
                        </a:rPr>
                        <a:t>01.01.2025</a:t>
                      </a:r>
                      <a:endParaRPr lang="ru-RU" sz="1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Narrow" pitchFamily="34" charset="0"/>
                        </a:rPr>
                        <a:t>% исполнения</a:t>
                      </a:r>
                    </a:p>
                  </a:txBody>
                  <a:tcPr marL="9525" marR="9525" marT="9525" marB="0" anchor="ctr"/>
                </a:tc>
              </a:tr>
              <a:tr h="269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2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3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4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102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Муниципальная программа "Цифровое муниципальное образование"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307,2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306,9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99,9</a:t>
                      </a:r>
                    </a:p>
                  </a:txBody>
                  <a:tcPr marL="9525" marR="9525" marT="9525" marB="0" anchor="ctr"/>
                </a:tc>
              </a:tr>
              <a:tr h="5815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Муниципальная программа "Архитектура и градостроительство"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86,1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85,8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99,7</a:t>
                      </a:r>
                    </a:p>
                  </a:txBody>
                  <a:tcPr marL="9525" marR="9525" marT="9525" marB="0" anchor="ctr"/>
                </a:tc>
              </a:tr>
              <a:tr h="4833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Муниципальная программа "Формирование современной комфортной городской среды"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3 158,5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2 980,7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94,4</a:t>
                      </a:r>
                    </a:p>
                  </a:txBody>
                  <a:tcPr marL="9525" marR="9525" marT="9525" marB="0" anchor="ctr"/>
                </a:tc>
              </a:tr>
              <a:tr h="4984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Муниципальная программа "Строительство и капитальный ремонт объектов социальной инфраструктуры"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3 547,6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3 417,3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96,3</a:t>
                      </a:r>
                    </a:p>
                  </a:txBody>
                  <a:tcPr marL="9525" marR="9525" marT="9525" marB="0" anchor="ctr"/>
                </a:tc>
              </a:tr>
              <a:tr h="422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Муниципальная программа "Переселение граждан из аварийного жилищного фонда"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381,5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238,6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 Narrow" pitchFamily="34" charset="0"/>
                        </a:rPr>
                        <a:t>62,5</a:t>
                      </a:r>
                    </a:p>
                  </a:txBody>
                  <a:tcPr marL="9525" marR="9525" marT="9525" marB="0" anchor="ctr"/>
                </a:tc>
              </a:tr>
              <a:tr h="5739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effectLst/>
                          <a:latin typeface="Arial Narrow" pitchFamily="34" charset="0"/>
                        </a:rPr>
                        <a:t>Итого по муниципальным программам Городского округа Подольск Московской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24 975,8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23 697,2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Narrow" pitchFamily="34" charset="0"/>
                        </a:rPr>
                        <a:t>94,9</a:t>
                      </a:r>
                    </a:p>
                  </a:txBody>
                  <a:tcPr marL="9525" marR="9525" marT="9525" marB="0" anchor="ctr"/>
                </a:tc>
              </a:tr>
              <a:tr h="3587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>
                          <a:effectLst/>
                          <a:latin typeface="Arial Narrow" pitchFamily="34" charset="0"/>
                        </a:rPr>
                        <a:t>Непрограммные расходы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941,9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610,1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  <a:latin typeface="Arial Narrow" pitchFamily="34" charset="0"/>
                        </a:rPr>
                        <a:t>64,8</a:t>
                      </a:r>
                    </a:p>
                  </a:txBody>
                  <a:tcPr marL="9525" marR="9525" marT="9525" marB="0" anchor="ctr"/>
                </a:tc>
              </a:tr>
              <a:tr h="52866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effectLst/>
                          <a:latin typeface="Arial Narrow" pitchFamily="34" charset="0"/>
                        </a:rPr>
                        <a:t>РАСХОДЫ ВСЕГО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25 917,7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24 307,3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Narrow" pitchFamily="34" charset="0"/>
                        </a:rPr>
                        <a:t>93,8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604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16AF65D-D824-4EB8-BFF4-F387F9107DBF}"/>
              </a:ext>
            </a:extLst>
          </p:cNvPr>
          <p:cNvSpPr/>
          <p:nvPr/>
        </p:nvSpPr>
        <p:spPr>
          <a:xfrm>
            <a:off x="95534" y="95534"/>
            <a:ext cx="9126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0800">
                <a:solidFill>
                  <a:srgbClr val="FEFCFF"/>
                </a:solidFill>
              </a:defRPr>
            </a:pPr>
            <a:r>
              <a:rPr lang="ru-RU" sz="2400" b="1" dirty="0">
                <a:solidFill>
                  <a:prstClr val="white"/>
                </a:solidFill>
                <a:effectLst>
                  <a:innerShdw blurRad="50800" dist="50800" dir="27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  <a:cs typeface="Times New Roman" panose="02020603050405020304" pitchFamily="18" charset="0"/>
              </a:rPr>
              <a:t>Информация о расходах бюджета с учетом интересов целевых групп пользователей, на которые направлены мероприятия муниципальных программ за </a:t>
            </a:r>
            <a:r>
              <a:rPr lang="ru-RU" sz="2400" b="1" dirty="0" smtClean="0">
                <a:solidFill>
                  <a:prstClr val="white"/>
                </a:solidFill>
                <a:effectLst>
                  <a:innerShdw blurRad="50800" dist="50800" dir="27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  <a:cs typeface="Times New Roman" panose="02020603050405020304" pitchFamily="18" charset="0"/>
              </a:rPr>
              <a:t>2024 </a:t>
            </a:r>
            <a:r>
              <a:rPr lang="ru-RU" sz="2400" b="1" dirty="0">
                <a:solidFill>
                  <a:prstClr val="white"/>
                </a:solidFill>
                <a:effectLst>
                  <a:innerShdw blurRad="50800" dist="50800" dir="27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  <a:cs typeface="Times New Roman" panose="02020603050405020304" pitchFamily="18" charset="0"/>
              </a:rPr>
              <a:t>год</a:t>
            </a: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350155"/>
              </p:ext>
            </p:extLst>
          </p:nvPr>
        </p:nvGraphicFramePr>
        <p:xfrm>
          <a:off x="432708" y="1338942"/>
          <a:ext cx="11168741" cy="5083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7254"/>
                <a:gridCol w="2027208"/>
                <a:gridCol w="1863305"/>
                <a:gridCol w="4130974"/>
              </a:tblGrid>
              <a:tr h="636507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Меры поддержки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Исполнено 2024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НПА, которым установлены меры </a:t>
                      </a:r>
                      <a:r>
                        <a:rPr lang="ru-RU" sz="1400" b="1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соц.поддержки</a:t>
                      </a:r>
                      <a:endParaRPr lang="ru-RU" sz="1400" b="1" i="0" u="none" strike="noStrike" kern="1200" dirty="0">
                        <a:solidFill>
                          <a:schemeClr val="lt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137"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Целевая группа, численность получателей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Объем расходов (тыс. рублей)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2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3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4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263">
                <a:tc grid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1D3B7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Муниципальная программа "Здравоохранение"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1535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Единовременная выплата молодым специалистам и специалистам (при условии их переезда из субъектов РФ) при устройстве на работу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Врачи,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45 чел.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1 032,99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Решение Совета Депутатов Городского округа Подольск Московской области от  11.02.2021г. № 7/10 "О  стимулировании привлечения  медицинских работников, студентов и ординаторов, обучающихся в образовательных  организациях высшего образования по программам  медицинского образования, для работы в государственных  медицинских организациях, находящихся  на территории муниципального образования  "Городской округ Подольск Московской области" и подведомственных  Министерству здравоохранения Московской области". Постановление Администрации Городского округа Подольск от 08.04.2024 г. № 1100-П. "О реализации стимулирования привлечения  медицинских работников, лиц, обучающихся в образовательных организациях по образовательным программам среднего профессионального и высшего образования, для работы в государственных  медицинских организациях, находящихся  на территории муниципального образования  "Городской округ Подольск Московской области" и подведомственных  Министерству здравоохранения Московской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335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Ежемесячная стипендия в течении учебного года сентябрь-май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Студенты медицинских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ВУзов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,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100 чел.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1 974,73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845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Единовременная выплата врачам, специалистам при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трудоуйстройстве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в ГБУЗ МО "Подольская детская больница"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Врачи,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21 чел.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3 599,41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845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Выплата компенсации за аренду жилья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Врачи, 24 чел.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2 938,00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Решение Совета Депутатов Городского округа Подольск Московской области от  11.02.2021г. № 7/10 "О  стимулировании привлечения  медицинских работников, студентов и ординаторов, обучающихся в образовательных  организациях высшего образования по программам  медицинского образования, для работы в государственных  медицинских организациях, находящихся  на территории муниципального образования  "Городской округ Подольск Московской области" и подведомственных  Министерству здравоохранения Московской области". Постановление Администрации Городского округа Подольск от 08.02.2022 № 220-П "О реализации выплаты денежной компенсации медицинским работникам, заключившим договор коммерческого найма (поднайма) жилого помещения".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99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864214"/>
              </p:ext>
            </p:extLst>
          </p:nvPr>
        </p:nvGraphicFramePr>
        <p:xfrm>
          <a:off x="284672" y="1259457"/>
          <a:ext cx="11325405" cy="5156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6241"/>
                <a:gridCol w="2049366"/>
                <a:gridCol w="1883671"/>
                <a:gridCol w="4176127"/>
              </a:tblGrid>
              <a:tr h="603492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Меры поддержки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Исполнено 2024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НПА, которым установлены меры </a:t>
                      </a:r>
                      <a:r>
                        <a:rPr lang="ru-RU" sz="1400" b="1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соц.поддержки</a:t>
                      </a:r>
                      <a:endParaRPr lang="ru-RU" sz="1400" b="1" i="0" u="none" strike="noStrike" kern="1200" dirty="0">
                        <a:solidFill>
                          <a:schemeClr val="lt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848"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Целевая группа, численность получателей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Объем расходов (тыс. рублей)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6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2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3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4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805">
                <a:tc grid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1D3B7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Муниципальная программа "Образование"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004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Выплата компенсации родительской платы за присмотр и уход за детьми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Родители и законные представители, 17 229 чел.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ru-RU" sz="9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t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78 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726,80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Постановление Главы Городского округа Подольск от 05.04.2023 №587-П "Об установлении размера платы, взимаемой с родителей (законных представителей) за присмотр и уход за детьми, осваивающими образовательные программы дошкольного образования в муниципальных образовательных организациях Городского округа Подольск"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1138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Обеспечение бесплатным горячим питанием в общеобразовательных учреждениях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Дети из многодетных семей, дети-инвалиды, дети, находящиеся под опекой, 9161 чел.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ru-RU" sz="9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t" latinLnBrk="0" hangingPunct="1"/>
                      <a:endParaRPr lang="ru-RU" sz="9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t" latinLnBrk="0" hangingPunct="1"/>
                      <a:endParaRPr lang="ru-RU" sz="9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t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230 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357,2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Постановление Администрации Городского округа Подольск от 20.05.2021 №588-п «Об утверждении Положения о порядке организации питания отдельных категорий обучающихся в муниципальных общеобразовательных организациях городского округа Подольск Московской области»  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Постановление 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Администрации Городского округа Подольск от 16.06.2023  №1181-п «О внесение изменений в Положение о порядке организации питания отдельных категорий обучающихся в муниципальных общеобразовательных организациях городского округа Подольск Московской области, утвержденное постановлением Администрации Городского округа Подольск от 20.05.2021 № 588-П»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416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Ежемесячная выплата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Молодые специалисты муниципальных дошкольных и общеобразовательных организаций, 176 чел.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ru-RU" sz="9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t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5205,9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Постановление Главы Городского округа Подольск от 21.10.2024 №3383-П «О предоставлении мер материального стимулирования молодым специалистам муниципальных образовательных организаций Городского округа Подольск Московской области, лицам, обучающимся в образовательных организациях по образовательным программам среднего профессионального и высшего образования по договору о целевом обучении для работы в муниципальных образовательных организациях Городского округа Подольск Московской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1924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Стипендия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Обучающиеся в образовательных организациях по договору о целевом обучении, 41 чел.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ru-RU" sz="9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t" latinLnBrk="0" hangingPunct="1"/>
                      <a:endParaRPr lang="ru-RU" sz="9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t" latinLnBrk="0" hangingPunct="1"/>
                      <a:endParaRPr lang="ru-RU" sz="9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t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991,8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16AF65D-D824-4EB8-BFF4-F387F9107DBF}"/>
              </a:ext>
            </a:extLst>
          </p:cNvPr>
          <p:cNvSpPr/>
          <p:nvPr/>
        </p:nvSpPr>
        <p:spPr>
          <a:xfrm>
            <a:off x="95534" y="95534"/>
            <a:ext cx="9126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0800">
                <a:solidFill>
                  <a:srgbClr val="FEFCFF"/>
                </a:solidFill>
              </a:defRPr>
            </a:pPr>
            <a:r>
              <a:rPr lang="ru-RU" sz="2400" b="1" dirty="0">
                <a:solidFill>
                  <a:prstClr val="white"/>
                </a:solidFill>
                <a:effectLst>
                  <a:innerShdw blurRad="50800" dist="50800" dir="27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  <a:cs typeface="Times New Roman" panose="02020603050405020304" pitchFamily="18" charset="0"/>
              </a:rPr>
              <a:t>Информация о расходах бюджета с учетом интересов целевых групп пользователей, на которые направлены мероприятия муниципальных программ за </a:t>
            </a:r>
            <a:r>
              <a:rPr lang="ru-RU" sz="2400" b="1" dirty="0" smtClean="0">
                <a:solidFill>
                  <a:prstClr val="white"/>
                </a:solidFill>
                <a:effectLst>
                  <a:innerShdw blurRad="50800" dist="50800" dir="27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  <a:cs typeface="Times New Roman" panose="02020603050405020304" pitchFamily="18" charset="0"/>
              </a:rPr>
              <a:t>2024 </a:t>
            </a:r>
            <a:r>
              <a:rPr lang="ru-RU" sz="2400" b="1" dirty="0">
                <a:solidFill>
                  <a:prstClr val="white"/>
                </a:solidFill>
                <a:effectLst>
                  <a:innerShdw blurRad="50800" dist="50800" dir="27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  <a:cs typeface="Times New Roman" panose="02020603050405020304" pitchFamily="18" charset="0"/>
              </a:rPr>
              <a:t>год</a:t>
            </a: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162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258256"/>
              </p:ext>
            </p:extLst>
          </p:nvPr>
        </p:nvGraphicFramePr>
        <p:xfrm>
          <a:off x="432708" y="1338942"/>
          <a:ext cx="11168741" cy="4893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7254"/>
                <a:gridCol w="2027208"/>
                <a:gridCol w="1863305"/>
                <a:gridCol w="4130974"/>
              </a:tblGrid>
              <a:tr h="636507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Меры поддержки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Исполнено 2024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НПА, которым установлены меры </a:t>
                      </a:r>
                      <a:r>
                        <a:rPr lang="ru-RU" sz="1400" b="1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соц.поддержки</a:t>
                      </a:r>
                      <a:endParaRPr lang="ru-RU" sz="1400" b="1" i="0" u="none" strike="noStrike" kern="1200" dirty="0">
                        <a:solidFill>
                          <a:schemeClr val="lt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137"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Целевая группа, численность получателей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Объем расходов (тыс. рублей)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2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3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4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68">
                <a:tc grid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1D3B7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Муниципальная программа "Социальная защита"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1535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Организация отдыха детей в каникулярное время, проводимые муниципальными образованиями Московской области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Дети в возрасте от 7 до 15 лет работников бюджетной сферы, дети, находящиеся в трудной жизненной ситуации, дети одаренные в области науки, искусства и спорта, 6 715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чел.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79 080,00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335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Единовременные денежные выплаты в связи с памятными датами и праздниками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Ветераны ВОВ, лицам,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награжденым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медалью "За оборону Ленинграда" и знаком "Жителю блокадного Ленинграда", "За оборону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Москвы",участники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Сталинградской битвы,  Героям Советского Союза, Героям РФ ,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1574 чел.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9 548,66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Решение Совета Депутатов Городского округа Подольск Московской области от 25.12.2015г. № 10/8 "О дополнительных мерах социальной поддержки отдельных категорий граждан в Городском округе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подольск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Московской области". Постановление Администрации Городского округа Подольск от 4 марта 2020 г. № 191-П. "О реализации дополнительных мер социальной поддержки в Городском округе Подольск"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8458">
                <a:tc grid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1D3B7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Муниципальная программа "Культура и туризм"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845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Премии лауреатам конкурса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Занимающиеся и обучающиеся в учреждениях культуры и дополнительного образования в сфере культуры, 12 чел.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360,00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Постановление Главы Городского округа Подольск от 29.02.2024 № 630-П "О проведении в Городском округе Подольск конкурса детского творчества "Юные таланты-2024", посвященного Году семьи в Российской Федерации"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845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Премии лучшим работникам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Лучшие работники в сфере культуры и дополнительного образования, 5 чел.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375,00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Постановление Главы Городского округа Подольск от 08.04.2024 № 108-ПГ "Об учреждении ежегодных премий имени Петра Гавриловича Солнцева за достижения в сфере культуры"    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16AF65D-D824-4EB8-BFF4-F387F9107DBF}"/>
              </a:ext>
            </a:extLst>
          </p:cNvPr>
          <p:cNvSpPr/>
          <p:nvPr/>
        </p:nvSpPr>
        <p:spPr>
          <a:xfrm>
            <a:off x="172528" y="95535"/>
            <a:ext cx="8471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0800">
                <a:solidFill>
                  <a:srgbClr val="FEFCFF"/>
                </a:solidFill>
              </a:defRPr>
            </a:pPr>
            <a:r>
              <a:rPr lang="ru-RU" sz="2400" b="1" dirty="0">
                <a:solidFill>
                  <a:prstClr val="white"/>
                </a:solidFill>
                <a:effectLst>
                  <a:innerShdw blurRad="50800" dist="50800" dir="27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  <a:cs typeface="Times New Roman" panose="02020603050405020304" pitchFamily="18" charset="0"/>
              </a:rPr>
              <a:t>Информация о расходах бюджета с учетом интересов целевых групп пользователей, на которые направлены мероприятия муниципальных программ за </a:t>
            </a:r>
            <a:r>
              <a:rPr lang="ru-RU" sz="2400" b="1" dirty="0" smtClean="0">
                <a:solidFill>
                  <a:prstClr val="white"/>
                </a:solidFill>
                <a:effectLst>
                  <a:innerShdw blurRad="50800" dist="50800" dir="27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  <a:cs typeface="Times New Roman" panose="02020603050405020304" pitchFamily="18" charset="0"/>
              </a:rPr>
              <a:t>2024 </a:t>
            </a:r>
            <a:r>
              <a:rPr lang="ru-RU" sz="2400" b="1" dirty="0">
                <a:solidFill>
                  <a:prstClr val="white"/>
                </a:solidFill>
                <a:effectLst>
                  <a:innerShdw blurRad="50800" dist="50800" dir="27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  <a:cs typeface="Times New Roman" panose="02020603050405020304" pitchFamily="18" charset="0"/>
              </a:rPr>
              <a:t>год</a:t>
            </a: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472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739444"/>
              </p:ext>
            </p:extLst>
          </p:nvPr>
        </p:nvGraphicFramePr>
        <p:xfrm>
          <a:off x="432708" y="1338942"/>
          <a:ext cx="11168741" cy="5149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7254"/>
                <a:gridCol w="2027208"/>
                <a:gridCol w="1863305"/>
                <a:gridCol w="4130974"/>
              </a:tblGrid>
              <a:tr h="636507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Меры поддержки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Исполнено 2024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НПА, которым установлены меры </a:t>
                      </a:r>
                      <a:r>
                        <a:rPr lang="ru-RU" sz="1400" b="1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соц.поддержки</a:t>
                      </a:r>
                      <a:endParaRPr lang="ru-RU" sz="1400" b="1" i="0" u="none" strike="noStrike" kern="1200" dirty="0">
                        <a:solidFill>
                          <a:schemeClr val="lt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137"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Целевая группа, численность получателей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Объем расходов (тыс. рублей)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2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3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4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68">
                <a:tc grid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1D3B7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   Муниципальная программа "Жилище"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1535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Социальные выплаты на приобретение жилого помещения или создание объекта индивидуального жилищного строительства.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Молодые семьи, возраст каждого из супругов в которой не превышает 35 лет, либо неполные семьи, состоящие из одного молодого родителя, возраст которого не превышает 35 лет, и одного и более детей,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3 семьи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/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11 399,50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Постановление Правительства Московской области от 04.10.2022 №1072/35 "О досрочном прекращении реализации государственной программы Московской области "Жилище" на 2017-2027 годы" и утверждении государственной программы Московской области "Жилище" на 2023-2033 годы"                                                                                                                                           Постановление Администрации Городского округа Подольск от 11.11.2022 № 2126-П "Об утверждении муниципальной программы Городского округа Подольск "Жилище" на 2023-2027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г.г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."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335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Предоставление жилых помещений детям-сиротам и детям, оставшимся без попечения родителей, лицам из числа детей-сирот и детей, оставшихся без попечения родителей, по договорам найма специализированных жилых помещений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Дети-сироты, </a:t>
                      </a: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49 чел.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262 850,23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8458">
                <a:tc grid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1D3B7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Непрограммные расходы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845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Ежемесячные денежные выплаты для частичной компенсации расходов по коммунальным услугам.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Лица, удостоенные звания «Почетный гражданин города Подольска», «Почетный гражданин города Климовск», «Почетный гражданин Подольского района», вдовам (вдовцам) Почетных граждан, 75 чел.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19 879,00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Решение Совета Депутатов Городского округа Подольск Московской области от 25.12.2015г. № 10/8 "О дополнительных мерах социальной поддержки отдельных категорий граждан в Городском округе </a:t>
                      </a:r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подольск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Московской области". Постановление Администрации Городского округа Подольск от 4 марта 2020 г. № 191-П. "О реализации дополнительных мер социальной поддержки в Городском округе Подольск"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845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Ежегодные единовременные денежные выплаты  ко Дню города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Лица, удостоенные звания «Почетный гражданин города Подольска», «Почетный гражданин города Климовск», «Почетный гражданин Подольского района»,  92 чел.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4 845,00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16AF65D-D824-4EB8-BFF4-F387F9107DBF}"/>
              </a:ext>
            </a:extLst>
          </p:cNvPr>
          <p:cNvSpPr/>
          <p:nvPr/>
        </p:nvSpPr>
        <p:spPr>
          <a:xfrm>
            <a:off x="95534" y="95534"/>
            <a:ext cx="9126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0800">
                <a:solidFill>
                  <a:srgbClr val="FEFCFF"/>
                </a:solidFill>
              </a:defRPr>
            </a:pPr>
            <a:r>
              <a:rPr lang="ru-RU" sz="2400" b="1" dirty="0">
                <a:solidFill>
                  <a:prstClr val="white"/>
                </a:solidFill>
                <a:effectLst>
                  <a:innerShdw blurRad="50800" dist="50800" dir="27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  <a:cs typeface="Times New Roman" panose="02020603050405020304" pitchFamily="18" charset="0"/>
              </a:rPr>
              <a:t>Информация о расходах бюджета с учетом интересов целевых групп пользователей, на которые направлены мероприятия муниципальных программ за </a:t>
            </a:r>
            <a:r>
              <a:rPr lang="ru-RU" sz="2400" b="1" dirty="0" smtClean="0">
                <a:solidFill>
                  <a:prstClr val="white"/>
                </a:solidFill>
                <a:effectLst>
                  <a:innerShdw blurRad="50800" dist="50800" dir="27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  <a:cs typeface="Times New Roman" panose="02020603050405020304" pitchFamily="18" charset="0"/>
              </a:rPr>
              <a:t>2024 </a:t>
            </a:r>
            <a:r>
              <a:rPr lang="ru-RU" sz="2400" b="1" dirty="0">
                <a:solidFill>
                  <a:prstClr val="white"/>
                </a:solidFill>
                <a:effectLst>
                  <a:innerShdw blurRad="50800" dist="50800" dir="27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  <a:cs typeface="Times New Roman" panose="02020603050405020304" pitchFamily="18" charset="0"/>
              </a:rPr>
              <a:t>год</a:t>
            </a: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350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16AF65D-D824-4EB8-BFF4-F387F9107DBF}"/>
              </a:ext>
            </a:extLst>
          </p:cNvPr>
          <p:cNvSpPr/>
          <p:nvPr/>
        </p:nvSpPr>
        <p:spPr>
          <a:xfrm>
            <a:off x="207034" y="114860"/>
            <a:ext cx="86609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0800">
                <a:solidFill>
                  <a:srgbClr val="FEFCFF"/>
                </a:solidFill>
              </a:defRPr>
            </a:pPr>
            <a:r>
              <a:rPr lang="ru-RU" sz="2400" b="1" dirty="0">
                <a:solidFill>
                  <a:prstClr val="white"/>
                </a:solidFill>
                <a:effectLst>
                  <a:innerShdw blurRad="50800" dist="50800" dir="27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  <a:cs typeface="Times New Roman" panose="02020603050405020304" pitchFamily="18" charset="0"/>
              </a:rPr>
              <a:t>Информация об общественно значимых проектах, реализуемых на территории Городского округа Подольск в </a:t>
            </a:r>
            <a:r>
              <a:rPr lang="ru-RU" sz="2400" b="1" dirty="0" smtClean="0">
                <a:solidFill>
                  <a:prstClr val="white"/>
                </a:solidFill>
                <a:effectLst>
                  <a:innerShdw blurRad="50800" dist="50800" dir="27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  <a:cs typeface="Times New Roman" panose="02020603050405020304" pitchFamily="18" charset="0"/>
              </a:rPr>
              <a:t>2024 </a:t>
            </a:r>
            <a:r>
              <a:rPr lang="ru-RU" sz="2400" b="1" dirty="0">
                <a:solidFill>
                  <a:prstClr val="white"/>
                </a:solidFill>
                <a:effectLst>
                  <a:innerShdw blurRad="50800" dist="50800" dir="27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  <a:cs typeface="Times New Roman" panose="02020603050405020304" pitchFamily="18" charset="0"/>
              </a:rPr>
              <a:t>году</a:t>
            </a: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28666"/>
              </p:ext>
            </p:extLst>
          </p:nvPr>
        </p:nvGraphicFramePr>
        <p:xfrm>
          <a:off x="432708" y="1338942"/>
          <a:ext cx="10747536" cy="4733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428"/>
                <a:gridCol w="2708694"/>
                <a:gridCol w="2648310"/>
                <a:gridCol w="1940943"/>
                <a:gridCol w="2102523"/>
                <a:gridCol w="951638"/>
              </a:tblGrid>
              <a:tr h="95427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Наименование социально-значимого объекта, виды работ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Место реализации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Плановый срок ввода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Результат от реализации проекта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Объемы финансирования за 2024 год </a:t>
                      </a:r>
                      <a:r>
                        <a:rPr lang="ru-RU" sz="12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(млн. </a:t>
                      </a:r>
                      <a:r>
                        <a:rPr lang="ru-RU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рублей)</a:t>
                      </a:r>
                    </a:p>
                  </a:txBody>
                  <a:tcPr marL="9525" marR="9525" marT="9525" marB="0" anchor="ctr"/>
                </a:tc>
              </a:tr>
              <a:tr h="26917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153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1.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Реконструкция котельной по адресу: Московская область, </a:t>
                      </a:r>
                      <a:r>
                        <a:rPr lang="ru-RU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Г.о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. Подольск,  г. Подольск, ул. Ульяновых, д.9 (в том числе ПИР)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Московская область, Городской округ Подольск, по ул. Ульяновых, д.9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2025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Количество созданных и восстановленных объектов коммунальной инфраструктуры - 1 единица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16,6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33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2.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Реконструкция котельной по адресу: Московская область, Г.о. Подольск,   г. Подольск, ул. Победы, д.4а (в том числе ПИР)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Московская область, Городской округ Подольск, ул. Победы, д.4а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2025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Количество созданных и восстановленных объектов коммунальной инфраструктуры - 1 единица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24,1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845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3.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Реконструкция тепловых сетей: Г.о. Подольск,            г. Подольск, мкр. Ново-Сырово  (в том числе ПИР)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Московская область, Городской округ Подольск, </a:t>
                      </a:r>
                      <a:r>
                        <a:rPr lang="ru-RU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мкр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. Ново-</a:t>
                      </a:r>
                      <a:r>
                        <a:rPr lang="ru-RU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Сырово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2025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Количество созданных и восстановленных объектов коммунальной инфраструктуры - 1 единица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17,5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268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4.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Реконструкция тепловых сетей: Г.о. Подольск,           г. Подольск, мкр. Межшоссейный, Шепчинки, Парковый, Центральный (в том числе ПИР)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Московская область, Г.о. Подольск, г. Подольск, мкр. Межшоссейный, Шепчинки, Парковый, Центральный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2025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Количество созданных и восстановленных объектов коммунальной инфраструктуры - 1 единица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41,6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398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5.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Строительство тепловой сети от котельной Сыровский тупик д.5а до котельной Художественный проезд, д.2  г.о. Подольск (в т.ч. ПИР)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Московская область, </a:t>
                      </a:r>
                      <a:r>
                        <a:rPr lang="ru-RU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Г.о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. Подольск, г. Подольск от котельной </a:t>
                      </a:r>
                      <a:r>
                        <a:rPr lang="ru-RU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Сыровский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тупик д.5а до котельной Художественный проезд, д.2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Количество созданных и восстановленных объектов коммунальной инфраструктуры - 1 единица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39, 7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87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6.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Строительство пожарного депо по адресу: Московская область, Городской округ Подольск, пос. Радиоцентра "Романцево", д. 20 (ПИР, СМР)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Московская область, Городской округ Подольск, пос. Радиоцентра "Романцево", д. 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2025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Строительство пожарного депо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86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7.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Строительство подъездной дороги к жилому дому, расположенному по адресу: Московская область, Городской округ Подольск, ул. Плещеевская, д.46Б (в том числе ПИР)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Московская область, Городской округ Подольск, ул. Плещеевская, д.46Б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Строительство подъездной дороги к жилому дому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31,0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055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16AF65D-D824-4EB8-BFF4-F387F9107DBF}"/>
              </a:ext>
            </a:extLst>
          </p:cNvPr>
          <p:cNvSpPr/>
          <p:nvPr/>
        </p:nvSpPr>
        <p:spPr>
          <a:xfrm>
            <a:off x="207034" y="114860"/>
            <a:ext cx="86609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0800">
                <a:solidFill>
                  <a:srgbClr val="FEFCFF"/>
                </a:solidFill>
              </a:defRPr>
            </a:pPr>
            <a:r>
              <a:rPr lang="ru-RU" sz="2400" b="1" dirty="0">
                <a:solidFill>
                  <a:prstClr val="white"/>
                </a:solidFill>
                <a:effectLst>
                  <a:innerShdw blurRad="50800" dist="50800" dir="27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  <a:cs typeface="Times New Roman" panose="02020603050405020304" pitchFamily="18" charset="0"/>
              </a:rPr>
              <a:t>Информация об общественно значимых проектах, реализуемых на территории Городского округа Подольск в </a:t>
            </a:r>
            <a:r>
              <a:rPr lang="ru-RU" sz="2400" b="1" dirty="0" smtClean="0">
                <a:solidFill>
                  <a:prstClr val="white"/>
                </a:solidFill>
                <a:effectLst>
                  <a:innerShdw blurRad="50800" dist="50800" dir="27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  <a:cs typeface="Times New Roman" panose="02020603050405020304" pitchFamily="18" charset="0"/>
              </a:rPr>
              <a:t>2024 </a:t>
            </a:r>
            <a:r>
              <a:rPr lang="ru-RU" sz="2400" b="1" dirty="0">
                <a:solidFill>
                  <a:prstClr val="white"/>
                </a:solidFill>
                <a:effectLst>
                  <a:innerShdw blurRad="50800" dist="50800" dir="27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  <a:cs typeface="Times New Roman" panose="02020603050405020304" pitchFamily="18" charset="0"/>
              </a:rPr>
              <a:t>году</a:t>
            </a: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861222"/>
              </p:ext>
            </p:extLst>
          </p:nvPr>
        </p:nvGraphicFramePr>
        <p:xfrm>
          <a:off x="432708" y="1338942"/>
          <a:ext cx="10747536" cy="4899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428"/>
                <a:gridCol w="2708694"/>
                <a:gridCol w="2648310"/>
                <a:gridCol w="1940943"/>
                <a:gridCol w="2102523"/>
                <a:gridCol w="951638"/>
              </a:tblGrid>
              <a:tr h="95427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Наименование социально-значимого объекта, виды работ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Место реализации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Плановый срок ввода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Результат от реализации проекта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Объемы финансирования за 2024 год </a:t>
                      </a:r>
                      <a:r>
                        <a:rPr lang="ru-RU" sz="12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(млн. </a:t>
                      </a:r>
                      <a:r>
                        <a:rPr lang="ru-RU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рублей)</a:t>
                      </a:r>
                    </a:p>
                  </a:txBody>
                  <a:tcPr marL="9525" marR="9525" marT="9525" marB="0" anchor="ctr"/>
                </a:tc>
              </a:tr>
              <a:tr h="26917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15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8.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Строительство жилого дома по адресу: Московская область, Городской округ Подольск, по ул. Плещеевская, д.46Б (в том числе ПИР)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Московская область, Городской округ Подольск, ул. Плещеевская, д.46Б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Строительство жилого дома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109,7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33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9.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Строительство жилого дома по адресу: Московская область, Городской округ Подольск, мкр. Климовск, ул. Южный поселок ( в том числе ПИР)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Московская область, Городской округ Подольск, мкр. Климовск, ул. Южный поселок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2025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Строительство жилого дома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7,4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84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10.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Строительство жилого дома по адресу: Московская область, Городской округ Подольск, по ул. Плещеевская, д.42, корпус 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Московская область, Городской округ Подольск, по ул. Плещеевская, д.42, корпус 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2026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Строительство жилого дома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11,9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26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11.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Детский сад на 250 мест по адресу: Московская область, Г.о. Подольск, ул. Вокзальная, д. 5а (ПИР и строительство)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Московская область, Г.о. Подольск, ул. Вокзальная, д. 5а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01.09.2024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Строительство нового детского сада на 250 мест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120,9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39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12.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Детский сад на 240 мест по адресу: Московская область,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Г.о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. Подольск,  г. Подольск,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мкр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. Климовск, ул. Школьная, д. 21-А (ПИР и строительство)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Московская область, Г.о. Подольск,  г. Подольск, мкр. Климовск, ул. Школьная, д. 21-А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01.09.2024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Строительство нового детского сада на 240 мест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220,7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8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13.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Школа на 1100 мест по адресу: Московская область, Городской округ Подольск, г. Подольск, микрорайон Климовск, ул. Победы, д.3в (ПИР и строительство)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Московская область, Городской округ Подольск, г. Подольск, микрорайон Климовск, ул. Победы, д.3в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01.09.2025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Строительство новой школы на 1100 мест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052,7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86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14.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Пристройка на 200 мест к муниципальному общеобразовательному учреждению "Средняя общеобразовательная школа №29 имени П.И. Забродина" по адресу: Московская область, Городской округ Подольск, г.Подольск, ул.Парковая, д.16 (ПИР и строительство)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Московская область, Городской округ Подольск, г.Подольск, ул.Парковая, д.16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01.09.2025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Строительство пристройки на 200 мест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147,1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915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9670045"/>
              </p:ext>
            </p:extLst>
          </p:nvPr>
        </p:nvGraphicFramePr>
        <p:xfrm>
          <a:off x="0" y="1028733"/>
          <a:ext cx="12144672" cy="5829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-103517" y="223902"/>
            <a:ext cx="9200644" cy="1056166"/>
          </a:xfrm>
          <a:prstGeom prst="rect">
            <a:avLst/>
          </a:prstGeom>
        </p:spPr>
        <p:txBody>
          <a:bodyPr lIns="121908" tIns="60954" rIns="121908" bIns="60954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 sz="10800">
                <a:solidFill>
                  <a:srgbClr val="FEFCFF"/>
                </a:solidFill>
              </a:defRPr>
            </a:pPr>
            <a:r>
              <a:rPr lang="ru-RU" sz="22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налоговых доходов в бюджеты всех уровней бюджетной системы РФ по Городскому округу </a:t>
            </a:r>
            <a:r>
              <a:rPr lang="ru-RU" sz="2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Подольск </a:t>
            </a:r>
            <a:r>
              <a:rPr lang="ru-RU" sz="22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 2023-2024 гг., 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616006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16AF65D-D824-4EB8-BFF4-F387F9107DBF}"/>
              </a:ext>
            </a:extLst>
          </p:cNvPr>
          <p:cNvSpPr/>
          <p:nvPr/>
        </p:nvSpPr>
        <p:spPr>
          <a:xfrm>
            <a:off x="207034" y="114860"/>
            <a:ext cx="86609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0800">
                <a:solidFill>
                  <a:srgbClr val="FEFCFF"/>
                </a:solidFill>
              </a:defRPr>
            </a:pPr>
            <a:r>
              <a:rPr lang="ru-RU" sz="2400" b="1" dirty="0">
                <a:solidFill>
                  <a:prstClr val="white"/>
                </a:solidFill>
                <a:effectLst>
                  <a:innerShdw blurRad="50800" dist="50800" dir="27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  <a:cs typeface="Times New Roman" panose="02020603050405020304" pitchFamily="18" charset="0"/>
              </a:rPr>
              <a:t>Информация об общественно значимых проектах, реализуемых на территории Городского округа Подольск в </a:t>
            </a:r>
            <a:r>
              <a:rPr lang="ru-RU" sz="2400" b="1" dirty="0" smtClean="0">
                <a:solidFill>
                  <a:prstClr val="white"/>
                </a:solidFill>
                <a:effectLst>
                  <a:innerShdw blurRad="50800" dist="50800" dir="27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  <a:cs typeface="Times New Roman" panose="02020603050405020304" pitchFamily="18" charset="0"/>
              </a:rPr>
              <a:t>2024 </a:t>
            </a:r>
            <a:r>
              <a:rPr lang="ru-RU" sz="2400" b="1" dirty="0">
                <a:solidFill>
                  <a:prstClr val="white"/>
                </a:solidFill>
                <a:effectLst>
                  <a:innerShdw blurRad="50800" dist="50800" dir="27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  <a:cs typeface="Times New Roman" panose="02020603050405020304" pitchFamily="18" charset="0"/>
              </a:rPr>
              <a:t>году</a:t>
            </a: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60027"/>
              </p:ext>
            </p:extLst>
          </p:nvPr>
        </p:nvGraphicFramePr>
        <p:xfrm>
          <a:off x="432708" y="1338942"/>
          <a:ext cx="10747536" cy="5231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428"/>
                <a:gridCol w="2708694"/>
                <a:gridCol w="2648310"/>
                <a:gridCol w="1940943"/>
                <a:gridCol w="2102523"/>
                <a:gridCol w="951638"/>
              </a:tblGrid>
              <a:tr h="95427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Наименование социально-значимого объекта, виды работ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Место реализации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Плановый срок ввода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Результат от реализации проекта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Объемы финансирования за 2024 год </a:t>
                      </a:r>
                      <a:r>
                        <a:rPr lang="ru-RU" sz="12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(млн. </a:t>
                      </a:r>
                      <a:r>
                        <a:rPr lang="ru-RU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рублей)</a:t>
                      </a:r>
                    </a:p>
                  </a:txBody>
                  <a:tcPr marL="9525" marR="9525" marT="9525" marB="0" anchor="ctr"/>
                </a:tc>
              </a:tr>
              <a:tr h="26917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58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8.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Строительство жилого дома по адресу: Московская область, Городской округ Подольск, по ул. Плещеевская, д.46Б (в том числе ПИР)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Московская область, Городской округ Подольск, ул. Плещеевская, д.46Б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Строительство жилого дома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109,7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33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9.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Строительство жилого дома по адресу: Московская область, Городской округ Подольск, мкр. Климовск, ул. Южный поселок ( в том числе ПИР)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Московская область, Городской округ Подольск, мкр. Климовск, ул. Южный поселок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2025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Строительство жилого дома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7,4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2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10.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Строительство жилого дома по адресу: Московская область, Городской округ Подольск, по ул. Плещеевская, д.42, корпус 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Московская область, Городской округ Подольск, по ул. Плещеевская, д.42, корпус 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2026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Строительство жилого дома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11,9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26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11.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Детский сад на 250 мест по адресу: Московская область, Г.о. Подольск, ул. Вокзальная, д. 5а (ПИР и строительство)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Московская область, Г.о. Подольск, ул. Вокзальная, д. 5а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01.09.2024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Строительство нового детского сада на 250 мест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120,9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89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12.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Детский сад на 240 мест по адресу: Московская область,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Г.о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. Подольск,  г. Подольск,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мкр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. Климовск, ул. Школьная, д. 21-А (ПИР и строительство)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Московская область, Г.о. Подольск,  г. Подольск, мкр. Климовск, ул. Школьная, д. 21-А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01.09.2024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Строительство нового детского сада на 240 мест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220,7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8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13.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Школа на 1100 мест по адресу: Московская область, Городской округ Подольск, г. Подольск, микрорайон Климовск, ул. Победы, д.3в (ПИР и строительство)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Московская область, Городской округ Подольск, г. Подольск, микрорайон Климовск, ул. Победы, д.3в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01.09.2025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Строительство новой школы на 1100 мест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052,7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86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14.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Пристройка на 200 мест к муниципальному общеобразовательному учреждению "Средняя общеобразовательная школа №29 имени П.И. Забродина" по адресу: Московская область, Городской округ Подольск,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г.Подольск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ул.Парковая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, д.16 (ПИР и строительство)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Московская область, Городской округ Подольск, г.Подольск, ул.Парковая, д.16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01.09.2025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Строительство пристройки на 200 мест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147,1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86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15.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Стела по адресу: г. Подольск, между улицами Караваева, Кирова и Комсомольская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Московская обл., Г. о. Подольск, г. Подольск,  между улицами Караваева, Кирова и Комсомольская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Строительство пристройки на 580 мест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228,8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069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40B6549-EB5E-4E6B-BFEE-C0E331B2B372}"/>
              </a:ext>
            </a:extLst>
          </p:cNvPr>
          <p:cNvSpPr/>
          <p:nvPr/>
        </p:nvSpPr>
        <p:spPr>
          <a:xfrm>
            <a:off x="603739" y="719596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0800">
                <a:solidFill>
                  <a:srgbClr val="FEFCFF"/>
                </a:solidFill>
              </a:defRPr>
            </a:pPr>
            <a:r>
              <a:rPr lang="ru-RU" sz="4400" b="1" dirty="0" smtClean="0">
                <a:solidFill>
                  <a:srgbClr val="1D3B7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ГЛОССАРИЙ</a:t>
            </a:r>
            <a:endParaRPr lang="ru-RU" sz="15600" dirty="0">
              <a:solidFill>
                <a:srgbClr val="1D3B7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3739" y="1562227"/>
            <a:ext cx="67977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бюджет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– форма образования и расходования денежных средств, предназначенных для финансового обеспечения задач и функций местного самоуправления;</a:t>
            </a:r>
            <a:b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доходы бюджета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- 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</a:t>
            </a:r>
            <a:b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бюджета;</a:t>
            </a:r>
            <a:b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расходы бюджета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- 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бюджета;</a:t>
            </a:r>
            <a:b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дефицит бюджета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- превышение расходов бюджета над его доходами;</a:t>
            </a:r>
            <a:b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606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40B6549-EB5E-4E6B-BFEE-C0E331B2B372}"/>
              </a:ext>
            </a:extLst>
          </p:cNvPr>
          <p:cNvSpPr/>
          <p:nvPr/>
        </p:nvSpPr>
        <p:spPr>
          <a:xfrm>
            <a:off x="603739" y="719596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0800">
                <a:solidFill>
                  <a:srgbClr val="FEFCFF"/>
                </a:solidFill>
              </a:defRPr>
            </a:pPr>
            <a:r>
              <a:rPr lang="ru-RU" sz="4400" b="1" dirty="0" smtClean="0">
                <a:solidFill>
                  <a:srgbClr val="1D3B7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ГЛОССАРИЙ</a:t>
            </a:r>
            <a:endParaRPr lang="ru-RU" sz="15600" dirty="0">
              <a:solidFill>
                <a:srgbClr val="1D3B7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3739" y="1803766"/>
            <a:ext cx="67977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бюджетный процесс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- регламентируемая законодательством Российской Федерации деятельность органов местного самоуправления и иных участников бюджетного процесса по составлению и рассмотрению проектов бюджета, утверждению и исполнению бюджета, контролю за его исполнением, осуществлению бюджетного учета, составлению, внешней проверке, рассмотрению и утверждению бюджетной отчетности;</a:t>
            </a:r>
            <a:b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межбюджетные трансферты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- средства, предоставляемые одним бюджетом бюджетной системы Российской Федерации другому бюджету бюджетной системы Российской Федерации; </a:t>
            </a:r>
            <a:b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бюджетные ассигнования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- предельные объемы денежных средств, предусмотренных в соответствующем финансовом году для исполнения бюджетных обязательств;</a:t>
            </a:r>
            <a:b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790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40B6549-EB5E-4E6B-BFEE-C0E331B2B372}"/>
              </a:ext>
            </a:extLst>
          </p:cNvPr>
          <p:cNvSpPr/>
          <p:nvPr/>
        </p:nvSpPr>
        <p:spPr>
          <a:xfrm>
            <a:off x="603739" y="719596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0800">
                <a:solidFill>
                  <a:srgbClr val="FEFCFF"/>
                </a:solidFill>
              </a:defRPr>
            </a:pPr>
            <a:r>
              <a:rPr lang="ru-RU" sz="4400" b="1" dirty="0" smtClean="0">
                <a:solidFill>
                  <a:srgbClr val="1D3B7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ГЛОССАРИЙ</a:t>
            </a:r>
            <a:endParaRPr lang="ru-RU" sz="15600" dirty="0">
              <a:solidFill>
                <a:srgbClr val="1D3B7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3739" y="2191955"/>
            <a:ext cx="67977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текущий финансовый год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- год, в котором осуществляется исполнение бюджета, составление и рассмотрение проекта бюджета на очередной финансовый год и плановый период; </a:t>
            </a:r>
            <a:b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очередной финансовый год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- год, следующий за текущим финансовым годом;</a:t>
            </a:r>
            <a:b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плановый период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- два финансовых года, следующие за очередным финансовым годом;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отчетный финансовый год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- год, предшествующий текущему финансовому году.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0127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40B6549-EB5E-4E6B-BFEE-C0E331B2B372}"/>
              </a:ext>
            </a:extLst>
          </p:cNvPr>
          <p:cNvSpPr/>
          <p:nvPr/>
        </p:nvSpPr>
        <p:spPr>
          <a:xfrm>
            <a:off x="603739" y="719596"/>
            <a:ext cx="107399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0800">
                <a:solidFill>
                  <a:srgbClr val="FEFCFF"/>
                </a:solidFill>
              </a:defRPr>
            </a:pPr>
            <a:r>
              <a:rPr lang="ru-RU" sz="2400" b="1" dirty="0">
                <a:solidFill>
                  <a:srgbClr val="1D3B7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Контактная информация Комитета по финансам и налоговой политике Администрации Городского округа Подольск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8354" y="2019427"/>
            <a:ext cx="67977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Адрес: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Городской округ Подольск, ул. Кирова, д. 5</a:t>
            </a:r>
            <a:b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Часы работы: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понедельник-четверг с 9-00 до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18-00</a:t>
            </a:r>
            <a:b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    пятница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с 9-00 до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17-00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      обед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с 13-00 до 13-48</a:t>
            </a:r>
            <a:b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Председатель Комитета: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Коткова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Светлана Николаевна</a:t>
            </a:r>
            <a:b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График личного приема: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второй вторник каждого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месяца</a:t>
            </a:r>
            <a:b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                            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с 16-00 до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18-00</a:t>
            </a:r>
            <a:b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                                      без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предварительной записи</a:t>
            </a:r>
            <a:b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Тел.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8 (4967) 69-99-43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, факс: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8 (4967) 54-46-72</a:t>
            </a:r>
            <a:b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E-</a:t>
            </a:r>
            <a:r>
              <a:rPr lang="ru-RU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mail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: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pdls_pod-finupr@mosreg.ru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https://www.instagram.com/kfnp_podolsk/</a:t>
            </a:r>
            <a:b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892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0682052"/>
              </p:ext>
            </p:extLst>
          </p:nvPr>
        </p:nvGraphicFramePr>
        <p:xfrm>
          <a:off x="0" y="1190445"/>
          <a:ext cx="12144672" cy="5667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180770"/>
            <a:ext cx="9200644" cy="871652"/>
          </a:xfrm>
          <a:prstGeom prst="rect">
            <a:avLst/>
          </a:prstGeom>
        </p:spPr>
        <p:txBody>
          <a:bodyPr lIns="121908" tIns="60954" rIns="121908" bIns="60954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 sz="10800">
                <a:solidFill>
                  <a:srgbClr val="FEFCFF"/>
                </a:solidFill>
              </a:defRPr>
            </a:pPr>
            <a:r>
              <a:rPr lang="ru-RU" sz="2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Основные параметры бюджета Городского округа </a:t>
            </a:r>
            <a:r>
              <a:rPr lang="ru-RU" sz="2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Подольск                                                      за </a:t>
            </a:r>
            <a:r>
              <a:rPr lang="ru-RU" sz="2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2024 год, </a:t>
            </a:r>
            <a:r>
              <a:rPr lang="ru-RU" sz="2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848930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xmlns="" id="{ABDC7D79-71C9-495F-BF13-C69AEE7DFA34}"/>
              </a:ext>
            </a:extLst>
          </p:cNvPr>
          <p:cNvSpPr txBox="1">
            <a:spLocks/>
          </p:cNvSpPr>
          <p:nvPr/>
        </p:nvSpPr>
        <p:spPr>
          <a:xfrm>
            <a:off x="9295945" y="63424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HeliosCond" panose="020B0500000000000000" pitchFamily="34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1C4C5B-475E-4AEF-B76D-62631BA44A9C}" type="slidenum">
              <a:rPr lang="ru-RU" smtClean="0">
                <a:solidFill>
                  <a:schemeClr val="bg1"/>
                </a:solidFill>
                <a:latin typeface="Arial Narrow" pitchFamily="34" charset="0"/>
              </a:rPr>
              <a:pPr/>
              <a:t>5</a:t>
            </a:fld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6417" y="206651"/>
            <a:ext cx="9126012" cy="863025"/>
          </a:xfrm>
          <a:prstGeom prst="rect">
            <a:avLst/>
          </a:prstGeom>
        </p:spPr>
        <p:txBody>
          <a:bodyPr lIns="121896" tIns="60948" rIns="121896" bIns="60948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Arial Narrow" pitchFamily="34" charset="0"/>
              </a:rPr>
              <a:t>Структура доходов бюджета Городского округа Подольск                                  за 2024 год</a:t>
            </a:r>
            <a:endParaRPr lang="ru-RU" sz="2400" b="1" dirty="0">
              <a:solidFill>
                <a:prstClr val="white"/>
              </a:solidFill>
              <a:effectLst>
                <a:innerShdw blurRad="50800" dist="50800" dir="2700000">
                  <a:prstClr val="black">
                    <a:alpha val="50000"/>
                  </a:prstClr>
                </a:innerShdw>
              </a:effectLst>
              <a:latin typeface="Arial Narrow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91181235"/>
              </p:ext>
            </p:extLst>
          </p:nvPr>
        </p:nvGraphicFramePr>
        <p:xfrm>
          <a:off x="39901" y="1311214"/>
          <a:ext cx="11999243" cy="5546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6382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" y="129396"/>
            <a:ext cx="93165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0800">
                <a:solidFill>
                  <a:srgbClr val="FEFCFF"/>
                </a:solidFill>
              </a:defRPr>
            </a:pP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налоговых и неналоговых доходов бюджета Городского округа Подольск в 2023-2024 гг., млн. рублей</a:t>
            </a: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9187133"/>
              </p:ext>
            </p:extLst>
          </p:nvPr>
        </p:nvGraphicFramePr>
        <p:xfrm>
          <a:off x="80922" y="1383738"/>
          <a:ext cx="11992082" cy="5418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6453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0115164"/>
              </p:ext>
            </p:extLst>
          </p:nvPr>
        </p:nvGraphicFramePr>
        <p:xfrm>
          <a:off x="107503" y="1337093"/>
          <a:ext cx="11796949" cy="5426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2" y="198407"/>
            <a:ext cx="93165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0800">
                <a:solidFill>
                  <a:srgbClr val="FEFCFF"/>
                </a:solidFill>
              </a:defRPr>
            </a:pPr>
            <a:r>
              <a:rPr lang="ru-RU" sz="2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Поступления налога на доходы физических лиц с территории Городского </a:t>
            </a:r>
            <a:r>
              <a:rPr lang="ru-RU" sz="2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округа Подольск в </a:t>
            </a:r>
            <a:r>
              <a:rPr lang="ru-RU" sz="2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2019-2024 </a:t>
            </a:r>
            <a:r>
              <a:rPr lang="ru-RU" sz="2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гг., млн. рублей</a:t>
            </a:r>
            <a:endParaRPr lang="ru-RU" sz="22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155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" y="129396"/>
            <a:ext cx="93165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0800">
                <a:solidFill>
                  <a:srgbClr val="FEFCFF"/>
                </a:solidFill>
              </a:defRPr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Удельный объем налоговых и неналоговых доходов бюджета Городского округа Подольск в расчете на душу населения в сравнении с другими городскими округами Московской </a:t>
            </a:r>
            <a:r>
              <a:rPr 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за 2024 </a:t>
            </a: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год, тыс. рублей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9070062"/>
              </p:ext>
            </p:extLst>
          </p:nvPr>
        </p:nvGraphicFramePr>
        <p:xfrm>
          <a:off x="281706" y="1231745"/>
          <a:ext cx="11182799" cy="4780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2038" y="6060094"/>
            <a:ext cx="1051559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prstClr val="black"/>
                </a:solidFill>
              </a:rPr>
              <a:t>*Информация представлена в соответствии с отчетом «Основные параметры исполнения бюджетов городских округов Московской области на 01.01.2025 (по годовому отчету)», </a:t>
            </a:r>
            <a:r>
              <a:rPr lang="ru-RU" sz="105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размещенном</a:t>
            </a:r>
            <a:r>
              <a:rPr lang="ru-RU" sz="1050" dirty="0" smtClean="0">
                <a:solidFill>
                  <a:prstClr val="black"/>
                </a:solidFill>
              </a:rPr>
              <a:t> в ГИС РЭБ Московской области «Открытый бюджет Московской области»</a:t>
            </a:r>
            <a:r>
              <a:rPr lang="en-US" sz="1050" dirty="0">
                <a:solidFill>
                  <a:prstClr val="black"/>
                </a:solidFill>
              </a:rPr>
              <a:t> </a:t>
            </a:r>
            <a:r>
              <a:rPr lang="en-US" sz="1050" dirty="0">
                <a:solidFill>
                  <a:prstClr val="black"/>
                </a:solidFill>
                <a:hlinkClick r:id="rId3"/>
              </a:rPr>
              <a:t>https://</a:t>
            </a:r>
            <a:r>
              <a:rPr lang="en-US" sz="1050" dirty="0" smtClean="0">
                <a:solidFill>
                  <a:prstClr val="black"/>
                </a:solidFill>
                <a:hlinkClick r:id="rId3"/>
              </a:rPr>
              <a:t>budget.mosreg.ru/download/dokumenty/byudzhetnaya-politika/isp-byudzhetov-munobr/2024_god/Ispolnenie-na-01.01.2025-GOD.xlsx</a:t>
            </a:r>
            <a:r>
              <a:rPr lang="ru-RU" sz="1050" dirty="0" smtClean="0">
                <a:solidFill>
                  <a:prstClr val="black"/>
                </a:solidFill>
              </a:rPr>
              <a:t> </a:t>
            </a:r>
            <a:endParaRPr lang="ru-RU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64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" y="224286"/>
            <a:ext cx="93165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0800">
                <a:solidFill>
                  <a:srgbClr val="FEFCFF"/>
                </a:solidFill>
              </a:defRPr>
            </a:pP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Сведения</a:t>
            </a:r>
            <a:r>
              <a:rPr lang="ru-RU" sz="2000" b="1" dirty="0">
                <a:solidFill>
                  <a:prstClr val="white"/>
                </a:solidFill>
                <a:effectLst>
                  <a:innerShdw blurRad="50800" dist="50800" dir="2700000">
                    <a:prstClr val="black">
                      <a:alpha val="50000"/>
                    </a:prst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об объеме муниципального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долга</a:t>
            </a:r>
            <a:b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Городского округа Подольск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719653"/>
              </p:ext>
            </p:extLst>
          </p:nvPr>
        </p:nvGraphicFramePr>
        <p:xfrm>
          <a:off x="552030" y="1433062"/>
          <a:ext cx="10912476" cy="5135367"/>
        </p:xfrm>
        <a:graphic>
          <a:graphicData uri="http://schemas.openxmlformats.org/drawingml/2006/table">
            <a:tbl>
              <a:tblPr/>
              <a:tblGrid>
                <a:gridCol w="656998"/>
                <a:gridCol w="5187389"/>
                <a:gridCol w="887193"/>
                <a:gridCol w="887193"/>
                <a:gridCol w="887193"/>
                <a:gridCol w="887193"/>
                <a:gridCol w="887193"/>
                <a:gridCol w="632124"/>
              </a:tblGrid>
              <a:tr h="2587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ru-RU" sz="1100" b="1" i="0" u="none" strike="noStrike">
                        <a:effectLst/>
                        <a:latin typeface="Times New Roman"/>
                      </a:endParaRP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ru-RU" sz="1100" b="1" i="0" u="none" strike="noStrike">
                        <a:effectLst/>
                        <a:latin typeface="Times New Roman"/>
                      </a:endParaRP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ru-RU" sz="1100" b="1" i="0" u="none" strike="noStrike">
                        <a:effectLst/>
                        <a:latin typeface="Times New Roman"/>
                      </a:endParaRP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511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Наименование показателя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По состоянию на </a:t>
                      </a:r>
                      <a:r>
                        <a:rPr lang="ru-RU" sz="1600" b="1" i="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01.01.2024</a:t>
                      </a:r>
                      <a:endParaRPr lang="ru-RU" sz="1600" b="1" i="0" u="none" strike="noStrike" dirty="0"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По состоянию на </a:t>
                      </a:r>
                      <a:r>
                        <a:rPr lang="ru-RU" sz="1600" b="1" i="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01.01.2025</a:t>
                      </a:r>
                      <a:endParaRPr lang="ru-RU" sz="1600" b="1" i="0" u="none" strike="noStrike" dirty="0"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Отклонение к </a:t>
                      </a:r>
                      <a:r>
                        <a:rPr lang="ru-RU" sz="1600" b="1" i="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01.01.2024</a:t>
                      </a:r>
                      <a:endParaRPr lang="ru-RU" sz="1600" b="1" i="0" u="none" strike="noStrike" dirty="0"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9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</a:tr>
              <a:tr h="614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Муниципальный долг - всего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2 595,0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2 595,0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</a:tr>
              <a:tr h="614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Кредиты коммерческих банков и иных кредитных организаций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4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600" b="0" i="0" u="none" strike="noStrike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Бюджетные кредиты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2 595,0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2 595,0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4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600" b="0" i="0" u="none" strike="noStrike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Муниципальные ценные бумаги, осуществляемые путем выпуска ценных бумаг (в валюте Российской Федерации)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4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1.4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600" b="0" i="0" u="none" strike="noStrike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Муниципальные гарантии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1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Расходы на обслуживание муниципального </a:t>
                      </a:r>
                      <a:r>
                        <a:rPr lang="ru-RU" sz="1600" b="1" i="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долга, млн. рублей</a:t>
                      </a:r>
                      <a:endParaRPr lang="ru-RU" sz="1600" b="1" i="0" u="none" strike="noStrike" dirty="0"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3,0</a:t>
                      </a:r>
                      <a:endParaRPr lang="ru-RU" sz="1600" b="1" i="0" u="none" strike="noStrike" dirty="0"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lang="ru-RU" sz="1600" b="1" i="0" u="none" strike="noStrike" dirty="0"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-0,5</a:t>
                      </a:r>
                      <a:r>
                        <a:rPr lang="ru-RU" sz="1600" b="1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5123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Уровень муниципального долга к налоговым и неналоговым </a:t>
                      </a:r>
                      <a:r>
                        <a:rPr lang="ru-RU" sz="1600" b="1" i="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доходам, %</a:t>
                      </a:r>
                      <a:endParaRPr lang="ru-RU" sz="1600" b="1" i="0" u="none" strike="noStrike" dirty="0"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30,1</a:t>
                      </a:r>
                      <a:endParaRPr lang="ru-RU" sz="1600" b="1" i="0" u="none" strike="noStrike" dirty="0"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24,2</a:t>
                      </a:r>
                      <a:endParaRPr lang="ru-RU" sz="1600" b="1" i="0" u="none" strike="noStrike" dirty="0"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-5,9</a:t>
                      </a:r>
                      <a:endParaRPr lang="ru-RU" sz="1600" b="1" i="0" u="none" strike="noStrike" dirty="0"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8766" marR="8766" marT="8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5643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6663</Words>
  <Application>Microsoft Office PowerPoint</Application>
  <PresentationFormat>Произвольный</PresentationFormat>
  <Paragraphs>1105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 Mi</dc:creator>
  <cp:lastModifiedBy>Petrenko</cp:lastModifiedBy>
  <cp:revision>91</cp:revision>
  <dcterms:created xsi:type="dcterms:W3CDTF">2025-01-10T11:27:21Z</dcterms:created>
  <dcterms:modified xsi:type="dcterms:W3CDTF">2025-05-16T13:41:48Z</dcterms:modified>
</cp:coreProperties>
</file>